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69" r:id="rId4"/>
    <p:sldId id="271" r:id="rId5"/>
    <p:sldId id="257" r:id="rId6"/>
    <p:sldId id="270" r:id="rId7"/>
    <p:sldId id="272" r:id="rId8"/>
    <p:sldId id="259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95B"/>
    <a:srgbClr val="EF3F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B14FDC-D72E-4A85-AC72-F998442638EC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A4549-60B3-44C9-9CA0-47BAD559A5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570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HISER Consortium includes 25 partners from </a:t>
            </a:r>
            <a:r>
              <a:rPr lang="pl-PL" smtClean="0"/>
              <a:t>10</a:t>
            </a:r>
            <a:r>
              <a:rPr lang="en-US" smtClean="0"/>
              <a:t> </a:t>
            </a:r>
            <a:r>
              <a:rPr lang="en-US" dirty="0" smtClean="0"/>
              <a:t>European countries.  Project Partners represent the construction and demolition sector, including experts in software development, recycling technologies, associations, contractors and manufacturers of construction products are present in the HISER project. </a:t>
            </a:r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3A4549-60B3-44C9-9CA0-47BAD559A5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508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8220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63888" y="130622"/>
            <a:ext cx="5472608" cy="778098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EF3F23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>
            <a:lvl1pPr>
              <a:defRPr sz="1800" baseline="0">
                <a:solidFill>
                  <a:srgbClr val="58595B"/>
                </a:solidFill>
                <a:latin typeface="Calibri" panose="020F0502020204030204" pitchFamily="34" charset="0"/>
              </a:defRPr>
            </a:lvl1pPr>
            <a:lvl2pPr>
              <a:defRPr sz="1800" baseline="0">
                <a:solidFill>
                  <a:srgbClr val="58595B"/>
                </a:solidFill>
                <a:latin typeface="Calibri" panose="020F0502020204030204" pitchFamily="34" charset="0"/>
              </a:defRPr>
            </a:lvl2pPr>
            <a:lvl3pPr>
              <a:defRPr sz="1800" baseline="0">
                <a:solidFill>
                  <a:srgbClr val="58595B"/>
                </a:solidFill>
                <a:latin typeface="Calibri" panose="020F0502020204030204" pitchFamily="34" charset="0"/>
              </a:defRPr>
            </a:lvl3pPr>
            <a:lvl4pPr>
              <a:defRPr sz="1800" baseline="0">
                <a:solidFill>
                  <a:srgbClr val="58595B"/>
                </a:solidFill>
                <a:latin typeface="Calibri" panose="020F0502020204030204" pitchFamily="34" charset="0"/>
              </a:defRPr>
            </a:lvl4pPr>
            <a:lvl5pPr>
              <a:defRPr sz="1800" baseline="0">
                <a:solidFill>
                  <a:srgbClr val="58595B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9928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736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4434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6309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5827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8256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2656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424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9843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2732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1033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8984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1083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6648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3010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9712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841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7756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0714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8418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41673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1609328" y="44624"/>
            <a:ext cx="7427168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95DB8-4623-4282-A70C-E5F7C8BCA967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21D7B-4378-440E-B4AA-327CC924975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451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E4696-74F2-4350-959E-E246E0CFCC4C}" type="datetimeFigureOut">
              <a:rPr lang="pl-PL" smtClean="0"/>
              <a:t>2015-11-03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4986-4CE5-43E1-8016-01C998BF229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07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18" Type="http://schemas.openxmlformats.org/officeDocument/2006/relationships/image" Target="../media/image22.jpeg"/><Relationship Id="rId26" Type="http://schemas.openxmlformats.org/officeDocument/2006/relationships/image" Target="../media/image30.png"/><Relationship Id="rId3" Type="http://schemas.openxmlformats.org/officeDocument/2006/relationships/image" Target="../media/image8.png"/><Relationship Id="rId21" Type="http://schemas.openxmlformats.org/officeDocument/2006/relationships/image" Target="../media/image25.jpeg"/><Relationship Id="rId34" Type="http://schemas.openxmlformats.org/officeDocument/2006/relationships/image" Target="../media/image34.pn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microsoft.com/office/2007/relationships/hdphoto" Target="../media/hdphoto5.wdp"/><Relationship Id="rId2" Type="http://schemas.openxmlformats.org/officeDocument/2006/relationships/image" Target="../media/image7.pn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29" Type="http://schemas.microsoft.com/office/2007/relationships/hdphoto" Target="../media/hdphoto3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8.png"/><Relationship Id="rId32" Type="http://schemas.openxmlformats.org/officeDocument/2006/relationships/image" Target="../media/image33.png"/><Relationship Id="rId37" Type="http://schemas.openxmlformats.org/officeDocument/2006/relationships/image" Target="../media/image37.jpeg"/><Relationship Id="rId5" Type="http://schemas.openxmlformats.org/officeDocument/2006/relationships/image" Target="../media/image10.pn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28" Type="http://schemas.openxmlformats.org/officeDocument/2006/relationships/image" Target="../media/image31.png"/><Relationship Id="rId36" Type="http://schemas.openxmlformats.org/officeDocument/2006/relationships/image" Target="../media/image36.png"/><Relationship Id="rId10" Type="http://schemas.openxmlformats.org/officeDocument/2006/relationships/image" Target="../media/image15.jpeg"/><Relationship Id="rId19" Type="http://schemas.openxmlformats.org/officeDocument/2006/relationships/image" Target="../media/image23.jpeg"/><Relationship Id="rId31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microsoft.com/office/2007/relationships/hdphoto" Target="../media/hdphoto1.wdp"/><Relationship Id="rId22" Type="http://schemas.openxmlformats.org/officeDocument/2006/relationships/image" Target="../media/image26.png"/><Relationship Id="rId27" Type="http://schemas.microsoft.com/office/2007/relationships/hdphoto" Target="../media/hdphoto2.wdp"/><Relationship Id="rId30" Type="http://schemas.openxmlformats.org/officeDocument/2006/relationships/image" Target="../media/image32.png"/><Relationship Id="rId35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004048" y="2708920"/>
            <a:ext cx="3888432" cy="295232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58595B"/>
                </a:solidFill>
              </a:rPr>
              <a:t>HISER </a:t>
            </a:r>
            <a:r>
              <a:rPr lang="pl-PL" dirty="0" err="1" smtClean="0">
                <a:solidFill>
                  <a:srgbClr val="58595B"/>
                </a:solidFill>
              </a:rPr>
              <a:t>project</a:t>
            </a:r>
            <a:r>
              <a:rPr lang="pl-PL" dirty="0" smtClean="0">
                <a:solidFill>
                  <a:srgbClr val="58595B"/>
                </a:solidFill>
              </a:rPr>
              <a:t/>
            </a:r>
            <a:br>
              <a:rPr lang="pl-PL" dirty="0" smtClean="0">
                <a:solidFill>
                  <a:srgbClr val="58595B"/>
                </a:solidFill>
              </a:rPr>
            </a:br>
            <a:r>
              <a:rPr lang="pl-PL" dirty="0" smtClean="0">
                <a:solidFill>
                  <a:srgbClr val="58595B"/>
                </a:solidFill>
              </a:rPr>
              <a:t/>
            </a:r>
            <a:br>
              <a:rPr lang="pl-PL" dirty="0" smtClean="0">
                <a:solidFill>
                  <a:srgbClr val="58595B"/>
                </a:solidFill>
              </a:rPr>
            </a:br>
            <a:r>
              <a:rPr lang="pl-PL" sz="3200" dirty="0" smtClean="0">
                <a:solidFill>
                  <a:srgbClr val="58595B"/>
                </a:solidFill>
              </a:rPr>
              <a:t>Author..</a:t>
            </a:r>
            <a:br>
              <a:rPr lang="pl-PL" sz="3200" dirty="0" smtClean="0">
                <a:solidFill>
                  <a:srgbClr val="58595B"/>
                </a:solidFill>
              </a:rPr>
            </a:br>
            <a:r>
              <a:rPr lang="pl-PL" sz="3200" dirty="0" err="1" smtClean="0">
                <a:solidFill>
                  <a:srgbClr val="58595B"/>
                </a:solidFill>
              </a:rPr>
              <a:t>Date</a:t>
            </a:r>
            <a:r>
              <a:rPr lang="pl-PL" sz="3200" dirty="0" smtClean="0">
                <a:solidFill>
                  <a:srgbClr val="58595B"/>
                </a:solidFill>
              </a:rPr>
              <a:t>…</a:t>
            </a:r>
            <a:endParaRPr lang="pl-PL" sz="3200" dirty="0">
              <a:solidFill>
                <a:srgbClr val="5859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71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HISER?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buNone/>
            </a:pPr>
            <a:r>
              <a:rPr lang="en-US" b="1" dirty="0"/>
              <a:t>Holistic Innovative Solutions for an Efficient Recycling and Recovery of Valuable Raw Materials from Complex Construction and Demolition Waste</a:t>
            </a:r>
            <a:r>
              <a:rPr lang="pl-PL" b="1" dirty="0"/>
              <a:t> (HISER)</a:t>
            </a:r>
            <a:r>
              <a:rPr lang="pl-PL" dirty="0"/>
              <a:t> project is </a:t>
            </a:r>
            <a:r>
              <a:rPr lang="pl-PL" dirty="0" smtClean="0"/>
              <a:t>co</a:t>
            </a:r>
            <a:r>
              <a:rPr lang="es-ES" dirty="0" smtClean="0"/>
              <a:t>-</a:t>
            </a:r>
            <a:r>
              <a:rPr lang="pl-PL" dirty="0" smtClean="0"/>
              <a:t>financed </a:t>
            </a:r>
            <a:r>
              <a:rPr lang="pl-PL" dirty="0"/>
              <a:t>in the framework of the </a:t>
            </a:r>
            <a:r>
              <a:rPr lang="en-US" dirty="0"/>
              <a:t>biggest EU Research and Innovation </a:t>
            </a:r>
            <a:r>
              <a:rPr lang="pl-PL" dirty="0"/>
              <a:t>P</a:t>
            </a:r>
            <a:r>
              <a:rPr lang="en-US" dirty="0" err="1"/>
              <a:t>rogramme</a:t>
            </a:r>
            <a:r>
              <a:rPr lang="pl-PL" dirty="0"/>
              <a:t> -  Horizon 2020.</a:t>
            </a:r>
          </a:p>
          <a:p>
            <a:pPr marL="0" lvl="0" indent="0" algn="just">
              <a:buNone/>
            </a:pPr>
            <a:endParaRPr lang="pl-PL" dirty="0"/>
          </a:p>
          <a:p>
            <a:pPr marL="0" lvl="0" indent="0" algn="just">
              <a:buNone/>
            </a:pPr>
            <a:r>
              <a:rPr lang="pl-PL" dirty="0"/>
              <a:t>HISER project is an answer </a:t>
            </a:r>
            <a:r>
              <a:rPr lang="pl-PL" dirty="0" smtClean="0"/>
              <a:t>to </a:t>
            </a:r>
            <a:r>
              <a:rPr lang="pl-PL" dirty="0" err="1" smtClean="0"/>
              <a:t>European</a:t>
            </a:r>
            <a:r>
              <a:rPr lang="pl-PL" dirty="0" smtClean="0"/>
              <a:t> </a:t>
            </a:r>
            <a:r>
              <a:rPr lang="pl-PL" dirty="0" err="1" smtClean="0"/>
              <a:t>challenges</a:t>
            </a:r>
            <a:r>
              <a:rPr lang="pl-PL" dirty="0" smtClean="0"/>
              <a:t> </a:t>
            </a:r>
            <a:r>
              <a:rPr lang="pl-PL" dirty="0"/>
              <a:t>that have been identified in the construction and demolition sector such as: </a:t>
            </a:r>
          </a:p>
          <a:p>
            <a:pPr marL="0" lvl="0" indent="0" algn="just">
              <a:buNone/>
            </a:pPr>
            <a:endParaRPr lang="pl-PL" dirty="0"/>
          </a:p>
          <a:p>
            <a:pPr lvl="0" algn="just"/>
            <a:r>
              <a:rPr lang="pl-PL" dirty="0"/>
              <a:t>the </a:t>
            </a:r>
            <a:r>
              <a:rPr lang="pl-PL" dirty="0" err="1"/>
              <a:t>need</a:t>
            </a:r>
            <a:r>
              <a:rPr lang="pl-PL" dirty="0"/>
              <a:t> to </a:t>
            </a:r>
            <a:r>
              <a:rPr lang="pl-PL" dirty="0" err="1"/>
              <a:t>move</a:t>
            </a:r>
            <a:r>
              <a:rPr lang="pl-PL" dirty="0"/>
              <a:t> </a:t>
            </a:r>
            <a:r>
              <a:rPr lang="pl-PL" dirty="0" err="1"/>
              <a:t>towards</a:t>
            </a:r>
            <a:r>
              <a:rPr lang="pl-PL" dirty="0"/>
              <a:t> </a:t>
            </a:r>
            <a:r>
              <a:rPr lang="pl-PL" dirty="0" err="1"/>
              <a:t>highly</a:t>
            </a:r>
            <a:r>
              <a:rPr lang="pl-PL" dirty="0"/>
              <a:t> </a:t>
            </a:r>
            <a:r>
              <a:rPr lang="pl-PL" dirty="0" err="1"/>
              <a:t>efficient</a:t>
            </a:r>
            <a:r>
              <a:rPr lang="pl-PL" dirty="0"/>
              <a:t> </a:t>
            </a:r>
            <a:r>
              <a:rPr lang="pl-PL" dirty="0" err="1"/>
              <a:t>paradigms</a:t>
            </a:r>
            <a:r>
              <a:rPr lang="pl-PL" dirty="0"/>
              <a:t> of </a:t>
            </a:r>
            <a:r>
              <a:rPr lang="pl-PL" dirty="0" err="1"/>
              <a:t>recovery</a:t>
            </a:r>
            <a:r>
              <a:rPr lang="pl-PL" dirty="0"/>
              <a:t> of </a:t>
            </a:r>
            <a:r>
              <a:rPr lang="pl-PL" dirty="0" err="1"/>
              <a:t>valuable</a:t>
            </a:r>
            <a:r>
              <a:rPr lang="pl-PL" dirty="0"/>
              <a:t> </a:t>
            </a:r>
            <a:r>
              <a:rPr lang="pl-PL" dirty="0" err="1"/>
              <a:t>raw</a:t>
            </a:r>
            <a:r>
              <a:rPr lang="pl-PL" dirty="0"/>
              <a:t> materials in </a:t>
            </a:r>
            <a:r>
              <a:rPr lang="pl-PL" dirty="0" err="1"/>
              <a:t>priority</a:t>
            </a:r>
            <a:r>
              <a:rPr lang="pl-PL" dirty="0"/>
              <a:t> waste </a:t>
            </a:r>
            <a:r>
              <a:rPr lang="pl-PL" dirty="0" err="1"/>
              <a:t>streams</a:t>
            </a:r>
            <a:r>
              <a:rPr lang="pl-PL" dirty="0"/>
              <a:t> </a:t>
            </a:r>
            <a:r>
              <a:rPr lang="pl-PL" dirty="0" err="1"/>
              <a:t>within</a:t>
            </a:r>
            <a:r>
              <a:rPr lang="pl-PL" dirty="0"/>
              <a:t> the EU28,</a:t>
            </a:r>
            <a:endParaRPr lang="en-US" dirty="0"/>
          </a:p>
          <a:p>
            <a:pPr lvl="0" algn="just"/>
            <a:r>
              <a:rPr lang="pl-PL" dirty="0"/>
              <a:t>the </a:t>
            </a:r>
            <a:r>
              <a:rPr lang="pl-PL" dirty="0" err="1"/>
              <a:t>need</a:t>
            </a:r>
            <a:r>
              <a:rPr lang="pl-PL" dirty="0"/>
              <a:t> </a:t>
            </a:r>
            <a:r>
              <a:rPr lang="en-US" dirty="0"/>
              <a:t>for progress in novel recycling technologies for complex C</a:t>
            </a:r>
            <a:r>
              <a:rPr lang="pl-PL" dirty="0" err="1"/>
              <a:t>onstruction</a:t>
            </a:r>
            <a:r>
              <a:rPr lang="pl-PL" dirty="0"/>
              <a:t> and </a:t>
            </a:r>
            <a:r>
              <a:rPr lang="pl-PL" dirty="0" smtClean="0"/>
              <a:t> </a:t>
            </a:r>
            <a:r>
              <a:rPr lang="en-US" dirty="0"/>
              <a:t>D</a:t>
            </a:r>
            <a:r>
              <a:rPr lang="pl-PL" dirty="0" err="1"/>
              <a:t>emolition</a:t>
            </a:r>
            <a:r>
              <a:rPr lang="pl-PL" dirty="0"/>
              <a:t> Waste,</a:t>
            </a:r>
            <a:endParaRPr lang="en-US" dirty="0"/>
          </a:p>
          <a:p>
            <a:pPr lvl="0"/>
            <a:r>
              <a:rPr lang="pl-PL" dirty="0"/>
              <a:t>the </a:t>
            </a:r>
            <a:r>
              <a:rPr lang="pl-PL" dirty="0" err="1"/>
              <a:t>need</a:t>
            </a:r>
            <a:r>
              <a:rPr lang="pl-PL" dirty="0"/>
              <a:t> </a:t>
            </a:r>
            <a:r>
              <a:rPr lang="en-US" dirty="0"/>
              <a:t>for novel solutions stimulating selective sorting at source of materials arising from demolition and refurbishment </a:t>
            </a:r>
            <a:r>
              <a:rPr lang="en-US" dirty="0" smtClean="0"/>
              <a:t>works</a:t>
            </a:r>
            <a:r>
              <a:rPr lang="es-ES" dirty="0"/>
              <a:t>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45224"/>
            <a:ext cx="27368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83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844824"/>
            <a:ext cx="3466728" cy="4309939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center of gravity of HISER overlays innovation and demonstration activities aiming to bridge current obstacles to higher levels of recovery of raw materials from complex End-of-Life buildings and derived C&amp;DW, as well as its subsequent commercialization in new building products through circular </a:t>
            </a:r>
            <a:r>
              <a:rPr lang="en-US" dirty="0" smtClean="0"/>
              <a:t>paradigms, </a:t>
            </a:r>
            <a:r>
              <a:rPr lang="en-US" dirty="0"/>
              <a:t>covering the existing gaps within the whole supply chain</a:t>
            </a:r>
            <a:r>
              <a:rPr lang="en-US" dirty="0" smtClean="0"/>
              <a:t>. </a:t>
            </a:r>
            <a:endParaRPr lang="en-US" dirty="0"/>
          </a:p>
          <a:p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474" y="1628800"/>
            <a:ext cx="4850022" cy="3620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773" y="5248829"/>
            <a:ext cx="3389354" cy="32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ytuł 1"/>
          <p:cNvSpPr txBox="1">
            <a:spLocks/>
          </p:cNvSpPr>
          <p:nvPr/>
        </p:nvSpPr>
        <p:spPr>
          <a:xfrm>
            <a:off x="3563888" y="116632"/>
            <a:ext cx="5472608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rgbClr val="EF3F2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What is HISER?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81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>
                <a:solidFill>
                  <a:srgbClr val="EF3F23"/>
                </a:solidFill>
              </a:rPr>
              <a:t>HISER </a:t>
            </a:r>
            <a:r>
              <a:rPr lang="pl-PL" sz="3600" dirty="0" err="1" smtClean="0">
                <a:solidFill>
                  <a:srgbClr val="EF3F23"/>
                </a:solidFill>
              </a:rPr>
              <a:t>objectives</a:t>
            </a:r>
            <a:endParaRPr lang="pl-PL" sz="3600" dirty="0">
              <a:solidFill>
                <a:srgbClr val="EF3F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484784"/>
            <a:ext cx="8568952" cy="453650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US" sz="2300" dirty="0" smtClean="0">
                <a:solidFill>
                  <a:srgbClr val="58595B"/>
                </a:solidFill>
              </a:rPr>
              <a:t>T</a:t>
            </a:r>
            <a:r>
              <a:rPr lang="pl-PL" sz="2300" dirty="0" smtClean="0">
                <a:solidFill>
                  <a:srgbClr val="58595B"/>
                </a:solidFill>
              </a:rPr>
              <a:t>he</a:t>
            </a:r>
            <a:r>
              <a:rPr lang="en-US" sz="2300" dirty="0" smtClean="0">
                <a:solidFill>
                  <a:srgbClr val="58595B"/>
                </a:solidFill>
              </a:rPr>
              <a:t> </a:t>
            </a:r>
            <a:r>
              <a:rPr lang="pl-PL" sz="2300" b="1" dirty="0" smtClean="0">
                <a:solidFill>
                  <a:srgbClr val="58595B"/>
                </a:solidFill>
              </a:rPr>
              <a:t>main</a:t>
            </a:r>
            <a:r>
              <a:rPr lang="en-US" sz="2300" b="1" dirty="0" smtClean="0">
                <a:solidFill>
                  <a:srgbClr val="58595B"/>
                </a:solidFill>
              </a:rPr>
              <a:t> </a:t>
            </a:r>
            <a:r>
              <a:rPr lang="pl-PL" sz="2300" b="1" dirty="0" smtClean="0">
                <a:solidFill>
                  <a:srgbClr val="58595B"/>
                </a:solidFill>
              </a:rPr>
              <a:t>objective</a:t>
            </a:r>
            <a:r>
              <a:rPr lang="en-US" sz="2300" b="1" dirty="0" smtClean="0">
                <a:solidFill>
                  <a:srgbClr val="58595B"/>
                </a:solidFill>
              </a:rPr>
              <a:t> </a:t>
            </a:r>
            <a:r>
              <a:rPr lang="pl-PL" sz="2300" b="1" dirty="0" smtClean="0">
                <a:solidFill>
                  <a:srgbClr val="58595B"/>
                </a:solidFill>
              </a:rPr>
              <a:t>of</a:t>
            </a:r>
            <a:r>
              <a:rPr lang="en-US" sz="2300" b="1" dirty="0" smtClean="0">
                <a:solidFill>
                  <a:srgbClr val="58595B"/>
                </a:solidFill>
              </a:rPr>
              <a:t> H</a:t>
            </a:r>
            <a:r>
              <a:rPr lang="pl-PL" sz="2300" b="1" dirty="0" smtClean="0">
                <a:solidFill>
                  <a:srgbClr val="58595B"/>
                </a:solidFill>
              </a:rPr>
              <a:t>ISER</a:t>
            </a:r>
            <a:r>
              <a:rPr lang="en-US" sz="2300" dirty="0" smtClean="0">
                <a:solidFill>
                  <a:srgbClr val="58595B"/>
                </a:solidFill>
              </a:rPr>
              <a:t> </a:t>
            </a:r>
            <a:r>
              <a:rPr lang="en-US" sz="2300" dirty="0">
                <a:solidFill>
                  <a:srgbClr val="58595B"/>
                </a:solidFill>
              </a:rPr>
              <a:t>is to develop and demonstrate novel cost-effective holistic solutions (technological and non-technological) to increase the recovery rates from increasingly complex Construction and Demolition Wastes (C&amp;DW), according to the principles of circular economy approach throughout the whole value chain in the </a:t>
            </a:r>
            <a:r>
              <a:rPr lang="en-US" sz="2300" dirty="0" smtClean="0">
                <a:solidFill>
                  <a:srgbClr val="58595B"/>
                </a:solidFill>
              </a:rPr>
              <a:t>construction</a:t>
            </a:r>
            <a:r>
              <a:rPr lang="pl-PL" sz="2300" dirty="0">
                <a:solidFill>
                  <a:srgbClr val="58595B"/>
                </a:solidFill>
              </a:rPr>
              <a:t> </a:t>
            </a:r>
            <a:r>
              <a:rPr lang="pl-PL" sz="2300" dirty="0" err="1" smtClean="0">
                <a:solidFill>
                  <a:srgbClr val="58595B"/>
                </a:solidFill>
              </a:rPr>
              <a:t>sector</a:t>
            </a:r>
            <a:r>
              <a:rPr lang="en-US" sz="2300" dirty="0" smtClean="0">
                <a:solidFill>
                  <a:srgbClr val="58595B"/>
                </a:solidFill>
              </a:rPr>
              <a:t>.</a:t>
            </a:r>
            <a:endParaRPr lang="pl-PL" sz="2300" dirty="0" smtClean="0">
              <a:solidFill>
                <a:srgbClr val="58595B"/>
              </a:solidFill>
            </a:endParaRPr>
          </a:p>
          <a:p>
            <a:pPr marL="0" indent="0" algn="just">
              <a:buNone/>
            </a:pPr>
            <a:endParaRPr lang="pl-PL" sz="2300" dirty="0" smtClean="0">
              <a:solidFill>
                <a:srgbClr val="58595B"/>
              </a:solidFill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300" dirty="0">
                <a:solidFill>
                  <a:srgbClr val="58595B"/>
                </a:solidFill>
                <a:ea typeface="Calibri"/>
                <a:cs typeface="Times New Roman"/>
              </a:rPr>
              <a:t>The following </a:t>
            </a:r>
            <a:r>
              <a:rPr lang="en-GB" sz="2300" b="1" dirty="0">
                <a:solidFill>
                  <a:srgbClr val="58595B"/>
                </a:solidFill>
                <a:ea typeface="Calibri"/>
                <a:cs typeface="Times New Roman"/>
              </a:rPr>
              <a:t>solutions are proposed </a:t>
            </a:r>
            <a:r>
              <a:rPr lang="en-GB" sz="2300" dirty="0">
                <a:solidFill>
                  <a:srgbClr val="58595B"/>
                </a:solidFill>
                <a:ea typeface="Calibri"/>
                <a:cs typeface="Times New Roman"/>
              </a:rPr>
              <a:t>within the project:</a:t>
            </a:r>
            <a:endParaRPr lang="en-US" sz="2300" dirty="0">
              <a:solidFill>
                <a:srgbClr val="58595B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pl-PL" sz="2300" dirty="0">
                <a:solidFill>
                  <a:srgbClr val="58595B"/>
                </a:solidFill>
                <a:ea typeface="Calibri"/>
                <a:cs typeface="Times New Roman"/>
              </a:rPr>
              <a:t>h</a:t>
            </a:r>
            <a:r>
              <a:rPr lang="en-GB" sz="2300" dirty="0" err="1" smtClean="0">
                <a:solidFill>
                  <a:srgbClr val="58595B"/>
                </a:solidFill>
                <a:ea typeface="Calibri"/>
                <a:cs typeface="Times New Roman"/>
              </a:rPr>
              <a:t>armonized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 </a:t>
            </a:r>
            <a:r>
              <a:rPr lang="en-GB" sz="2300" dirty="0">
                <a:solidFill>
                  <a:srgbClr val="58595B"/>
                </a:solidFill>
                <a:ea typeface="Calibri"/>
                <a:cs typeface="Times New Roman"/>
              </a:rPr>
              <a:t>procedures, supplemented by an intelligent tool and systems for traceability of the supply chain, for highly-efficient sorting at source in demolition and refurbishment 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works</a:t>
            </a:r>
            <a:r>
              <a:rPr lang="pl-PL" sz="2300" dirty="0" smtClean="0">
                <a:solidFill>
                  <a:srgbClr val="58595B"/>
                </a:solidFill>
                <a:ea typeface="Calibri"/>
                <a:cs typeface="Times New Roman"/>
              </a:rPr>
              <a:t>,</a:t>
            </a:r>
            <a:endParaRPr lang="en-US" sz="2300" dirty="0">
              <a:solidFill>
                <a:srgbClr val="58595B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pl-PL" sz="2300" dirty="0">
                <a:solidFill>
                  <a:srgbClr val="58595B"/>
                </a:solidFill>
                <a:ea typeface="Calibri"/>
                <a:cs typeface="Times New Roman"/>
              </a:rPr>
              <a:t>a</a:t>
            </a:r>
            <a:r>
              <a:rPr lang="en-GB" sz="2300" dirty="0" err="1" smtClean="0">
                <a:solidFill>
                  <a:srgbClr val="58595B"/>
                </a:solidFill>
                <a:ea typeface="Calibri"/>
                <a:cs typeface="Times New Roman"/>
              </a:rPr>
              <a:t>dvanced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 </a:t>
            </a:r>
            <a:r>
              <a:rPr lang="en-GB" sz="2300" dirty="0">
                <a:solidFill>
                  <a:srgbClr val="58595B"/>
                </a:solidFill>
                <a:ea typeface="Calibri"/>
                <a:cs typeface="Times New Roman"/>
              </a:rPr>
              <a:t>sorting and recycling technologies with automated quality control for the production of high purity raw materials from complex 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C&amp;DW</a:t>
            </a:r>
            <a:r>
              <a:rPr lang="pl-PL" sz="2300" dirty="0" smtClean="0">
                <a:solidFill>
                  <a:srgbClr val="58595B"/>
                </a:solidFill>
                <a:ea typeface="Calibri"/>
                <a:cs typeface="Times New Roman"/>
              </a:rPr>
              <a:t>,</a:t>
            </a:r>
            <a:endParaRPr lang="en-US" sz="2300" dirty="0">
              <a:solidFill>
                <a:srgbClr val="58595B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pl-PL" sz="2300" dirty="0" smtClean="0">
                <a:solidFill>
                  <a:srgbClr val="58595B"/>
                </a:solidFill>
                <a:ea typeface="Calibri"/>
                <a:cs typeface="Times New Roman"/>
              </a:rPr>
              <a:t>d</a:t>
            </a:r>
            <a:r>
              <a:rPr lang="en-GB" sz="2300" dirty="0" err="1" smtClean="0">
                <a:solidFill>
                  <a:srgbClr val="58595B"/>
                </a:solidFill>
                <a:ea typeface="Calibri"/>
                <a:cs typeface="Times New Roman"/>
              </a:rPr>
              <a:t>evelopment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 </a:t>
            </a:r>
            <a:r>
              <a:rPr lang="en-GB" sz="2300" dirty="0">
                <a:solidFill>
                  <a:srgbClr val="58595B"/>
                </a:solidFill>
                <a:ea typeface="Calibri"/>
                <a:cs typeface="Times New Roman"/>
              </a:rPr>
              <a:t>of optimized construction products (such as low embodied energy cements, green concretes, bricks, gypsum plasters and gypsum plasterboards or extruded composites</a:t>
            </a:r>
            <a:r>
              <a:rPr lang="en-GB" sz="2300" dirty="0" smtClean="0">
                <a:solidFill>
                  <a:srgbClr val="58595B"/>
                </a:solidFill>
                <a:ea typeface="Calibri"/>
                <a:cs typeface="Times New Roman"/>
              </a:rPr>
              <a:t>) with higher rates of recycled materials.</a:t>
            </a:r>
            <a:endParaRPr lang="en-US" sz="2300" dirty="0">
              <a:solidFill>
                <a:srgbClr val="58595B"/>
              </a:solidFill>
              <a:ea typeface="Calibri"/>
              <a:cs typeface="Times New Roman"/>
            </a:endParaRPr>
          </a:p>
          <a:p>
            <a:pPr marL="0" indent="0" algn="just">
              <a:buNone/>
            </a:pP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164612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HISER objectives</a:t>
            </a:r>
          </a:p>
        </p:txBody>
      </p:sp>
      <p:sp>
        <p:nvSpPr>
          <p:cNvPr id="4" name="Prostokąt 3"/>
          <p:cNvSpPr/>
          <p:nvPr/>
        </p:nvSpPr>
        <p:spPr>
          <a:xfrm>
            <a:off x="467544" y="1831639"/>
            <a:ext cx="4572000" cy="34717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spcBef>
                <a:spcPct val="20000"/>
              </a:spcBef>
            </a:pP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The proposed solutions will be demonstrated in </a:t>
            </a:r>
            <a:r>
              <a:rPr lang="en-US" b="1" dirty="0" smtClean="0">
                <a:solidFill>
                  <a:srgbClr val="58595B"/>
                </a:solidFill>
                <a:latin typeface="Calibri" panose="020F0502020204030204" pitchFamily="34" charset="0"/>
              </a:rPr>
              <a:t>5 </a:t>
            </a:r>
            <a:r>
              <a:rPr lang="en-US" b="1" dirty="0">
                <a:solidFill>
                  <a:srgbClr val="58595B"/>
                </a:solidFill>
                <a:latin typeface="Calibri" panose="020F0502020204030204" pitchFamily="34" charset="0"/>
              </a:rPr>
              <a:t>case studies across </a:t>
            </a:r>
            <a:r>
              <a:rPr lang="en-US" b="1" dirty="0" smtClean="0">
                <a:solidFill>
                  <a:srgbClr val="58595B"/>
                </a:solidFill>
                <a:latin typeface="Calibri" panose="020F0502020204030204" pitchFamily="34" charset="0"/>
              </a:rPr>
              <a:t>Europe</a:t>
            </a:r>
            <a:r>
              <a:rPr lang="pl-PL" b="1" dirty="0" smtClean="0">
                <a:solidFill>
                  <a:srgbClr val="58595B"/>
                </a:solidFill>
                <a:latin typeface="Calibri" panose="020F0502020204030204" pitchFamily="34" charset="0"/>
              </a:rPr>
              <a:t> </a:t>
            </a:r>
            <a:r>
              <a:rPr lang="pl-PL" dirty="0" smtClean="0">
                <a:solidFill>
                  <a:srgbClr val="58595B"/>
                </a:solidFill>
                <a:latin typeface="Calibri" panose="020F0502020204030204" pitchFamily="34" charset="0"/>
              </a:rPr>
              <a:t>(Belgium, The Netherlands, Spain, France and Finland)</a:t>
            </a:r>
            <a:r>
              <a:rPr lang="es-ES" dirty="0" smtClean="0">
                <a:solidFill>
                  <a:srgbClr val="58595B"/>
                </a:solidFill>
                <a:latin typeface="Calibri" panose="020F0502020204030204" pitchFamily="34" charset="0"/>
              </a:rPr>
              <a:t> in </a:t>
            </a: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demolition </a:t>
            </a:r>
            <a:r>
              <a:rPr lang="en-US" dirty="0" smtClean="0">
                <a:solidFill>
                  <a:srgbClr val="58595B"/>
                </a:solidFill>
                <a:latin typeface="Calibri" panose="020F0502020204030204" pitchFamily="34" charset="0"/>
              </a:rPr>
              <a:t>and recycling projects.</a:t>
            </a:r>
            <a:r>
              <a:rPr lang="pl-PL" dirty="0" smtClean="0">
                <a:solidFill>
                  <a:srgbClr val="58595B"/>
                </a:solidFill>
                <a:latin typeface="Calibri" panose="020F0502020204030204" pitchFamily="34" charset="0"/>
              </a:rPr>
              <a:t> </a:t>
            </a:r>
            <a:endParaRPr lang="pl-PL" dirty="0">
              <a:solidFill>
                <a:srgbClr val="58595B"/>
              </a:solidFill>
              <a:latin typeface="Calibri" panose="020F0502020204030204" pitchFamily="34" charset="0"/>
            </a:endParaRPr>
          </a:p>
          <a:p>
            <a:pPr lvl="0" algn="just">
              <a:spcBef>
                <a:spcPct val="20000"/>
              </a:spcBef>
            </a:pPr>
            <a:endParaRPr lang="en-US" b="1" dirty="0">
              <a:solidFill>
                <a:srgbClr val="58595B"/>
              </a:solidFill>
              <a:latin typeface="Calibri" panose="020F0502020204030204" pitchFamily="34" charset="0"/>
            </a:endParaRPr>
          </a:p>
          <a:p>
            <a:pPr lvl="0" algn="just"/>
            <a:r>
              <a:rPr lang="en-US" dirty="0" smtClean="0">
                <a:solidFill>
                  <a:srgbClr val="58595B"/>
                </a:solidFill>
                <a:latin typeface="Calibri" panose="020F0502020204030204" pitchFamily="34" charset="0"/>
              </a:rPr>
              <a:t>Moreover </a:t>
            </a: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economic and environmental impact of HISER solutions will be quantified </a:t>
            </a:r>
            <a:r>
              <a:rPr lang="pl-PL" dirty="0">
                <a:solidFill>
                  <a:srgbClr val="58595B"/>
                </a:solidFill>
                <a:latin typeface="Calibri" panose="020F0502020204030204" pitchFamily="34" charset="0"/>
              </a:rPr>
              <a:t>                                    </a:t>
            </a: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from</a:t>
            </a:r>
            <a:r>
              <a:rPr lang="pl-PL" dirty="0">
                <a:solidFill>
                  <a:srgbClr val="58595B"/>
                </a:solidFill>
                <a:latin typeface="Calibri" panose="020F0502020204030204" pitchFamily="34" charset="0"/>
              </a:rPr>
              <a:t> </a:t>
            </a: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a viewpoint of lifecycle (LCA / LCCA</a:t>
            </a:r>
            <a:r>
              <a:rPr lang="en-US" dirty="0" smtClean="0">
                <a:solidFill>
                  <a:srgbClr val="58595B"/>
                </a:solidFill>
                <a:latin typeface="Calibri" panose="020F0502020204030204" pitchFamily="34" charset="0"/>
              </a:rPr>
              <a:t>) </a:t>
            </a:r>
            <a:r>
              <a:rPr lang="en-US" dirty="0">
                <a:solidFill>
                  <a:srgbClr val="58595B"/>
                </a:solidFill>
                <a:latin typeface="Calibri" panose="020F0502020204030204" pitchFamily="34" charset="0"/>
              </a:rPr>
              <a:t>and recommendations for European standardization policies and standards for the implementation of the best solutions will be proposed.</a:t>
            </a: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077" y="1340768"/>
            <a:ext cx="3880373" cy="4525962"/>
          </a:xfrm>
        </p:spPr>
      </p:pic>
    </p:spTree>
    <p:extLst>
      <p:ext uri="{BB962C8B-B14F-4D97-AF65-F5344CB8AC3E}">
        <p14:creationId xmlns:p14="http://schemas.microsoft.com/office/powerpoint/2010/main" val="60725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61976" y="116632"/>
            <a:ext cx="7910957" cy="778098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EF3F23"/>
                </a:solidFill>
              </a:rPr>
              <a:t>HISER </a:t>
            </a:r>
            <a:r>
              <a:rPr lang="pl-PL" sz="2800" dirty="0" err="1">
                <a:solidFill>
                  <a:srgbClr val="EF3F23"/>
                </a:solidFill>
              </a:rPr>
              <a:t>at</a:t>
            </a:r>
            <a:r>
              <a:rPr lang="pl-PL" sz="2800" dirty="0">
                <a:solidFill>
                  <a:srgbClr val="EF3F23"/>
                </a:solidFill>
              </a:rPr>
              <a:t> </a:t>
            </a:r>
            <a:r>
              <a:rPr lang="pl-PL" sz="2800" dirty="0" err="1">
                <a:solidFill>
                  <a:srgbClr val="EF3F23"/>
                </a:solidFill>
              </a:rPr>
              <a:t>first</a:t>
            </a:r>
            <a:r>
              <a:rPr lang="pl-PL" sz="2800" dirty="0">
                <a:solidFill>
                  <a:srgbClr val="EF3F23"/>
                </a:solidFill>
              </a:rPr>
              <a:t> </a:t>
            </a:r>
            <a:r>
              <a:rPr lang="pl-PL" sz="2800" dirty="0" err="1">
                <a:solidFill>
                  <a:srgbClr val="EF3F23"/>
                </a:solidFill>
              </a:rPr>
              <a:t>glance</a:t>
            </a:r>
            <a:endParaRPr lang="en-US" sz="2800" dirty="0">
              <a:solidFill>
                <a:srgbClr val="EF3F23"/>
              </a:solidFill>
            </a:endParaRPr>
          </a:p>
        </p:txBody>
      </p:sp>
      <p:grpSp>
        <p:nvGrpSpPr>
          <p:cNvPr id="6" name="Group 8"/>
          <p:cNvGrpSpPr/>
          <p:nvPr/>
        </p:nvGrpSpPr>
        <p:grpSpPr>
          <a:xfrm>
            <a:off x="670520" y="1063709"/>
            <a:ext cx="8077944" cy="5201347"/>
            <a:chOff x="999377" y="584922"/>
            <a:chExt cx="8645287" cy="6211295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459" y="4379376"/>
              <a:ext cx="472064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2 Pentágono"/>
            <p:cNvSpPr/>
            <p:nvPr/>
          </p:nvSpPr>
          <p:spPr>
            <a:xfrm>
              <a:off x="1075728" y="3813605"/>
              <a:ext cx="1025023" cy="434984"/>
            </a:xfrm>
            <a:prstGeom prst="homePlate">
              <a:avLst/>
            </a:prstGeom>
            <a:solidFill>
              <a:srgbClr val="67AF3E">
                <a:lumMod val="40000"/>
                <a:lumOff val="60000"/>
              </a:srgbClr>
            </a:solidFill>
            <a:ln w="9525" cap="flat" cmpd="sng" algn="ctr">
              <a:solidFill>
                <a:srgbClr val="005C00"/>
              </a:solidFill>
              <a:prstDash val="solid"/>
            </a:ln>
            <a:effectLst/>
            <a:scene3d>
              <a:camera prst="orthographicFront"/>
              <a:lightRig rig="twoPt" dir="t"/>
            </a:scene3d>
            <a:sp3d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9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89583">
              <a:off x="5641138" y="1317758"/>
              <a:ext cx="1420417" cy="634750"/>
            </a:xfrm>
            <a:prstGeom prst="rect">
              <a:avLst/>
            </a:prstGeom>
          </p:spPr>
        </p:pic>
        <p:pic>
          <p:nvPicPr>
            <p:cNvPr id="10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828426">
              <a:off x="6154049" y="5708420"/>
              <a:ext cx="1109063" cy="678615"/>
            </a:xfrm>
            <a:prstGeom prst="rect">
              <a:avLst/>
            </a:prstGeom>
          </p:spPr>
        </p:pic>
        <p:pic>
          <p:nvPicPr>
            <p:cNvPr id="11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163998">
              <a:off x="3990986" y="6112332"/>
              <a:ext cx="1117676" cy="683885"/>
            </a:xfrm>
            <a:prstGeom prst="rect">
              <a:avLst/>
            </a:prstGeom>
          </p:spPr>
        </p:pic>
        <p:pic>
          <p:nvPicPr>
            <p:cNvPr id="12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094418">
              <a:off x="2368845" y="5299991"/>
              <a:ext cx="1109062" cy="678616"/>
            </a:xfrm>
            <a:prstGeom prst="rect">
              <a:avLst/>
            </a:prstGeom>
          </p:spPr>
        </p:pic>
        <p:pic>
          <p:nvPicPr>
            <p:cNvPr id="1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983108" y="3658871"/>
              <a:ext cx="1022441" cy="625613"/>
            </a:xfrm>
            <a:prstGeom prst="rect">
              <a:avLst/>
            </a:prstGeom>
          </p:spPr>
        </p:pic>
        <p:grpSp>
          <p:nvGrpSpPr>
            <p:cNvPr id="14" name="Group 35"/>
            <p:cNvGrpSpPr/>
            <p:nvPr/>
          </p:nvGrpSpPr>
          <p:grpSpPr>
            <a:xfrm>
              <a:off x="1087803" y="826693"/>
              <a:ext cx="1843849" cy="1326669"/>
              <a:chOff x="205741" y="5732187"/>
              <a:chExt cx="3202344" cy="2388565"/>
            </a:xfrm>
          </p:grpSpPr>
          <p:sp>
            <p:nvSpPr>
              <p:cNvPr id="126" name="14 Rectángulo"/>
              <p:cNvSpPr/>
              <p:nvPr/>
            </p:nvSpPr>
            <p:spPr>
              <a:xfrm>
                <a:off x="205741" y="5732187"/>
                <a:ext cx="2295398" cy="2388565"/>
              </a:xfrm>
              <a:prstGeom prst="rect">
                <a:avLst/>
              </a:prstGeom>
              <a:gradFill rotWithShape="1">
                <a:gsLst>
                  <a:gs pos="0">
                    <a:srgbClr val="67AF3E">
                      <a:shade val="51000"/>
                      <a:satMod val="130000"/>
                    </a:srgbClr>
                  </a:gs>
                  <a:gs pos="80000">
                    <a:srgbClr val="67AF3E">
                      <a:shade val="93000"/>
                      <a:satMod val="130000"/>
                    </a:srgbClr>
                  </a:gs>
                  <a:gs pos="100000">
                    <a:srgbClr val="67AF3E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67AF3E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r" defTabSz="914400" eaLnBrk="1" fontAlgn="base" latinLnBrk="0" hangingPunct="1">
                  <a:lnSpc>
                    <a:spcPct val="115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Calibri"/>
                    <a:ea typeface="Calibri"/>
                    <a:cs typeface="Times New Roman"/>
                  </a:rPr>
                  <a:t>Smart BIM-SD Platform</a:t>
                </a:r>
                <a:endParaRPr kumimoji="0" lang="es-ES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27" name="90 Disco magnético"/>
              <p:cNvSpPr/>
              <p:nvPr/>
            </p:nvSpPr>
            <p:spPr>
              <a:xfrm>
                <a:off x="1480016" y="6239312"/>
                <a:ext cx="638470" cy="657348"/>
              </a:xfrm>
              <a:prstGeom prst="flowChartMagneticDisk">
                <a:avLst/>
              </a:prstGeom>
              <a:solidFill>
                <a:srgbClr val="6DCFF6"/>
              </a:solidFill>
              <a:ln w="25400" cap="flat" cmpd="sng" algn="ctr">
                <a:solidFill>
                  <a:srgbClr val="6DCFF6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15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Calibri"/>
                    <a:ea typeface="Calibri"/>
                    <a:cs typeface="Times New Roman"/>
                  </a:rPr>
                  <a:t>BIM-SD </a:t>
                </a:r>
                <a:endParaRPr kumimoji="0" lang="es-ES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sp>
            <p:nvSpPr>
              <p:cNvPr id="128" name="965 Rectángulo"/>
              <p:cNvSpPr/>
              <p:nvPr/>
            </p:nvSpPr>
            <p:spPr>
              <a:xfrm>
                <a:off x="2541310" y="6222317"/>
                <a:ext cx="866775" cy="690883"/>
              </a:xfrm>
              <a:prstGeom prst="rect">
                <a:avLst/>
              </a:prstGeom>
              <a:solidFill>
                <a:srgbClr val="F58220"/>
              </a:solidFill>
              <a:ln w="25400" cap="flat" cmpd="sng" algn="ctr">
                <a:solidFill>
                  <a:srgbClr val="F58220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72000" tIns="0" rIns="7200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 Narrow"/>
                    <a:ea typeface="Times New Roman"/>
                    <a:cs typeface="+mn-cs"/>
                  </a:rPr>
                  <a:t>BIM  Wearable Editor</a:t>
                </a:r>
                <a:endParaRPr kumimoji="0" lang="es-ES" sz="7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Times New Roman"/>
                  <a:cs typeface="+mn-cs"/>
                </a:endParaRPr>
              </a:p>
            </p:txBody>
          </p:sp>
          <p:sp>
            <p:nvSpPr>
              <p:cNvPr id="129" name="965 Rectángulo"/>
              <p:cNvSpPr/>
              <p:nvPr/>
            </p:nvSpPr>
            <p:spPr>
              <a:xfrm>
                <a:off x="1364575" y="7317879"/>
                <a:ext cx="866775" cy="624205"/>
              </a:xfrm>
              <a:prstGeom prst="rect">
                <a:avLst/>
              </a:prstGeom>
              <a:solidFill>
                <a:srgbClr val="F58220"/>
              </a:solidFill>
              <a:ln w="25400" cap="flat" cmpd="sng" algn="ctr">
                <a:solidFill>
                  <a:srgbClr val="F58220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72000" tIns="0" rIns="7200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 Narrow"/>
                    <a:ea typeface="Times New Roman"/>
                    <a:cs typeface="+mn-cs"/>
                  </a:rPr>
                  <a:t>Smart BIM-SD Analyser</a:t>
                </a:r>
                <a:endParaRPr kumimoji="0" lang="es-ES" sz="7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/>
                  <a:ea typeface="Times New Roman"/>
                  <a:cs typeface="+mn-cs"/>
                </a:endParaRPr>
              </a:p>
            </p:txBody>
          </p:sp>
          <p:cxnSp>
            <p:nvCxnSpPr>
              <p:cNvPr id="130" name="173 Conector recto de flecha"/>
              <p:cNvCxnSpPr>
                <a:stCxn id="128" idx="1"/>
                <a:endCxn id="127" idx="4"/>
              </p:cNvCxnSpPr>
              <p:nvPr/>
            </p:nvCxnSpPr>
            <p:spPr>
              <a:xfrm flipH="1">
                <a:off x="2118486" y="6567759"/>
                <a:ext cx="422824" cy="227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231F20"/>
                </a:solidFill>
                <a:prstDash val="solid"/>
                <a:tailEnd type="arrow"/>
              </a:ln>
              <a:effectLst/>
            </p:spPr>
          </p:cxnSp>
          <p:sp>
            <p:nvSpPr>
              <p:cNvPr id="131" name="178 Disco magnético"/>
              <p:cNvSpPr/>
              <p:nvPr/>
            </p:nvSpPr>
            <p:spPr>
              <a:xfrm>
                <a:off x="2656704" y="7298829"/>
                <a:ext cx="638470" cy="657348"/>
              </a:xfrm>
              <a:prstGeom prst="flowChartMagneticDisk">
                <a:avLst/>
              </a:prstGeom>
              <a:solidFill>
                <a:srgbClr val="6DCFF6"/>
              </a:solidFill>
              <a:ln w="25400" cap="flat" cmpd="sng" algn="ctr">
                <a:solidFill>
                  <a:srgbClr val="6DCFF6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15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BE" sz="8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Calibri"/>
                    <a:ea typeface="Calibri"/>
                    <a:cs typeface="Times New Roman"/>
                  </a:rPr>
                  <a:t>WM-DB</a:t>
                </a:r>
                <a:endParaRPr kumimoji="0" lang="es-ES" sz="800" b="0" i="0" u="none" strike="noStrike" kern="0" cap="none" spc="0" normalizeH="0" baseline="0" noProof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132" name="179 Conector recto de flecha"/>
              <p:cNvCxnSpPr>
                <a:stCxn id="131" idx="1"/>
                <a:endCxn id="128" idx="2"/>
              </p:cNvCxnSpPr>
              <p:nvPr/>
            </p:nvCxnSpPr>
            <p:spPr>
              <a:xfrm flipH="1" flipV="1">
                <a:off x="2974698" y="6913200"/>
                <a:ext cx="1241" cy="385629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231F20"/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133" name="180 Conector recto de flecha"/>
              <p:cNvCxnSpPr>
                <a:stCxn id="127" idx="3"/>
                <a:endCxn id="129" idx="0"/>
              </p:cNvCxnSpPr>
              <p:nvPr/>
            </p:nvCxnSpPr>
            <p:spPr>
              <a:xfrm flipH="1">
                <a:off x="1797963" y="6896660"/>
                <a:ext cx="1288" cy="421219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231F20"/>
                </a:solidFill>
                <a:prstDash val="solid"/>
                <a:tailEnd type="arrow"/>
              </a:ln>
              <a:effectLst/>
            </p:spPr>
          </p:cxnSp>
          <p:cxnSp>
            <p:nvCxnSpPr>
              <p:cNvPr id="134" name="181 Conector recto de flecha"/>
              <p:cNvCxnSpPr>
                <a:stCxn id="131" idx="2"/>
                <a:endCxn id="129" idx="3"/>
              </p:cNvCxnSpPr>
              <p:nvPr/>
            </p:nvCxnSpPr>
            <p:spPr>
              <a:xfrm flipH="1">
                <a:off x="2231350" y="7627503"/>
                <a:ext cx="425354" cy="2479"/>
              </a:xfrm>
              <a:prstGeom prst="straightConnector1">
                <a:avLst/>
              </a:prstGeom>
              <a:noFill/>
              <a:ln w="25400" cap="flat" cmpd="sng" algn="ctr">
                <a:solidFill>
                  <a:srgbClr val="231F20"/>
                </a:solidFill>
                <a:prstDash val="solid"/>
                <a:tailEnd type="arrow"/>
              </a:ln>
              <a:effectLst/>
            </p:spPr>
          </p:cxnSp>
        </p:grpSp>
        <p:sp>
          <p:nvSpPr>
            <p:cNvPr id="15" name="96 CuadroTexto"/>
            <p:cNvSpPr txBox="1"/>
            <p:nvPr/>
          </p:nvSpPr>
          <p:spPr>
            <a:xfrm>
              <a:off x="1884180" y="2269123"/>
              <a:ext cx="103919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NEW BUILDING</a:t>
              </a:r>
            </a:p>
          </p:txBody>
        </p:sp>
        <p:pic>
          <p:nvPicPr>
            <p:cNvPr id="16" name="Picture 10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85" t="7345" r="23822" b="10087"/>
            <a:stretch/>
          </p:blipFill>
          <p:spPr bwMode="auto">
            <a:xfrm>
              <a:off x="2327729" y="4644736"/>
              <a:ext cx="667362" cy="53503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23 Conector curvado"/>
            <p:cNvCxnSpPr/>
            <p:nvPr/>
          </p:nvCxnSpPr>
          <p:spPr>
            <a:xfrm rot="10800000" flipV="1">
              <a:off x="2062342" y="4357609"/>
              <a:ext cx="533566" cy="367535"/>
            </a:xfrm>
            <a:prstGeom prst="curvedConnector3">
              <a:avLst>
                <a:gd name="adj1" fmla="val 50000"/>
              </a:avLst>
            </a:prstGeom>
            <a:noFill/>
            <a:ln w="25400" cap="flat" cmpd="sng" algn="ctr">
              <a:solidFill>
                <a:srgbClr val="002E56">
                  <a:lumMod val="60000"/>
                  <a:lumOff val="40000"/>
                </a:srgbClr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176 CuadroTexto"/>
            <p:cNvSpPr txBox="1"/>
            <p:nvPr/>
          </p:nvSpPr>
          <p:spPr>
            <a:xfrm>
              <a:off x="1075728" y="4354977"/>
              <a:ext cx="11012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European</a:t>
              </a: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 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Policies</a:t>
              </a:r>
              <a:endPara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002E5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19" name="105 CuadroTexto"/>
            <p:cNvSpPr txBox="1"/>
            <p:nvPr/>
          </p:nvSpPr>
          <p:spPr>
            <a:xfrm>
              <a:off x="1537428" y="5111606"/>
              <a:ext cx="6935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5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WP7</a:t>
              </a:r>
            </a:p>
          </p:txBody>
        </p:sp>
        <p:sp>
          <p:nvSpPr>
            <p:cNvPr id="20" name="112 CuadroTexto"/>
            <p:cNvSpPr txBox="1"/>
            <p:nvPr/>
          </p:nvSpPr>
          <p:spPr>
            <a:xfrm>
              <a:off x="1428974" y="4977492"/>
              <a:ext cx="114188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EXPLOITATION</a:t>
              </a:r>
            </a:p>
          </p:txBody>
        </p:sp>
        <p:sp>
          <p:nvSpPr>
            <p:cNvPr id="21" name="116 CuadroTexto"/>
            <p:cNvSpPr txBox="1"/>
            <p:nvPr/>
          </p:nvSpPr>
          <p:spPr>
            <a:xfrm>
              <a:off x="999377" y="3845601"/>
              <a:ext cx="1034580" cy="370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8000"/>
                  </a:solidFill>
                  <a:effectLst/>
                  <a:uLnTx/>
                  <a:uFillTx/>
                  <a:latin typeface="Arial" charset="0"/>
                </a:rPr>
                <a:t>GREEN PUBLIC PROCUREMENT</a:t>
              </a:r>
            </a:p>
          </p:txBody>
        </p:sp>
        <p:sp>
          <p:nvSpPr>
            <p:cNvPr id="22" name="11 Flecha a la derecha con bandas"/>
            <p:cNvSpPr/>
            <p:nvPr/>
          </p:nvSpPr>
          <p:spPr>
            <a:xfrm rot="11604631">
              <a:off x="2054350" y="4037876"/>
              <a:ext cx="164131" cy="239451"/>
            </a:xfrm>
            <a:prstGeom prst="stripedRightArrow">
              <a:avLst>
                <a:gd name="adj1" fmla="val 46373"/>
                <a:gd name="adj2" fmla="val 38073"/>
              </a:avLst>
            </a:prstGeom>
            <a:solidFill>
              <a:srgbClr val="008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6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117 Flecha a la derecha con bandas"/>
            <p:cNvSpPr/>
            <p:nvPr/>
          </p:nvSpPr>
          <p:spPr>
            <a:xfrm rot="19879935">
              <a:off x="2032504" y="3702290"/>
              <a:ext cx="164131" cy="239451"/>
            </a:xfrm>
            <a:prstGeom prst="stripedRightArrow">
              <a:avLst>
                <a:gd name="adj1" fmla="val 46373"/>
                <a:gd name="adj2" fmla="val 38073"/>
              </a:avLst>
            </a:prstGeom>
            <a:solidFill>
              <a:srgbClr val="008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6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4" name="Picture 1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4534" y="826692"/>
              <a:ext cx="472064" cy="324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85 CuadroTexto"/>
            <p:cNvSpPr txBox="1"/>
            <p:nvPr/>
          </p:nvSpPr>
          <p:spPr>
            <a:xfrm>
              <a:off x="6225091" y="698814"/>
              <a:ext cx="9082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European</a:t>
              </a:r>
              <a:r>
                <a:rPr kumimoji="0" lang="es-E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 </a:t>
              </a:r>
            </a:p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2E5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charset="0"/>
                </a:rPr>
                <a:t>Policies</a:t>
              </a:r>
              <a:endParaRPr kumimoji="0" lang="es-E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E5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26" name="3 CuadroTexto"/>
            <p:cNvSpPr txBox="1"/>
            <p:nvPr/>
          </p:nvSpPr>
          <p:spPr>
            <a:xfrm>
              <a:off x="3554444" y="620627"/>
              <a:ext cx="2293091" cy="27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800" b="1"/>
              </a:lvl1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SELECTIVE DEMOLITION</a:t>
              </a:r>
              <a:endPara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srgbClr val="002E56"/>
                </a:solidFill>
                <a:effectLst/>
                <a:uLnTx/>
                <a:uFillTx/>
                <a:latin typeface="Arial" charset="0"/>
              </a:endParaRPr>
            </a:p>
          </p:txBody>
        </p:sp>
        <p:cxnSp>
          <p:nvCxnSpPr>
            <p:cNvPr id="27" name="103 Conector curvado"/>
            <p:cNvCxnSpPr/>
            <p:nvPr/>
          </p:nvCxnSpPr>
          <p:spPr>
            <a:xfrm flipV="1">
              <a:off x="5472434" y="988693"/>
              <a:ext cx="462391" cy="270742"/>
            </a:xfrm>
            <a:prstGeom prst="curvedConnector3">
              <a:avLst>
                <a:gd name="adj1" fmla="val 50000"/>
              </a:avLst>
            </a:prstGeom>
            <a:noFill/>
            <a:ln w="25400" cap="flat" cmpd="sng" algn="ctr">
              <a:solidFill>
                <a:srgbClr val="002E56">
                  <a:lumMod val="60000"/>
                  <a:lumOff val="40000"/>
                </a:srgbClr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8" name="7 CuadroTexto"/>
            <p:cNvSpPr txBox="1"/>
            <p:nvPr/>
          </p:nvSpPr>
          <p:spPr>
            <a:xfrm>
              <a:off x="5609503" y="746221"/>
              <a:ext cx="6935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 b="1">
                  <a:solidFill>
                    <a:schemeClr val="accent2">
                      <a:lumMod val="75000"/>
                    </a:schemeClr>
                  </a:solidFill>
                </a:defRPr>
              </a:lvl1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WP2</a:t>
              </a:r>
            </a:p>
          </p:txBody>
        </p:sp>
        <p:pic>
          <p:nvPicPr>
            <p:cNvPr id="29" name="Picture 5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77" b="19320"/>
            <a:stretch/>
          </p:blipFill>
          <p:spPr bwMode="auto">
            <a:xfrm>
              <a:off x="4049831" y="843427"/>
              <a:ext cx="1270465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0" name="Group 63"/>
            <p:cNvGrpSpPr/>
            <p:nvPr/>
          </p:nvGrpSpPr>
          <p:grpSpPr>
            <a:xfrm>
              <a:off x="2960571" y="2037459"/>
              <a:ext cx="1714801" cy="1798480"/>
              <a:chOff x="3354108" y="1862831"/>
              <a:chExt cx="1441743" cy="1512098"/>
            </a:xfrm>
          </p:grpSpPr>
          <p:sp>
            <p:nvSpPr>
              <p:cNvPr id="119" name="9 Elipse"/>
              <p:cNvSpPr/>
              <p:nvPr/>
            </p:nvSpPr>
            <p:spPr>
              <a:xfrm>
                <a:off x="3682345" y="2367036"/>
                <a:ext cx="901649" cy="786835"/>
              </a:xfrm>
              <a:prstGeom prst="ellipse">
                <a:avLst/>
              </a:prstGeom>
              <a:gradFill flip="none" rotWithShape="1">
                <a:gsLst>
                  <a:gs pos="50000">
                    <a:srgbClr val="67AF3E">
                      <a:lumMod val="60000"/>
                      <a:lumOff val="40000"/>
                    </a:srgbClr>
                  </a:gs>
                  <a:gs pos="0">
                    <a:srgbClr val="67AF3E">
                      <a:lumMod val="60000"/>
                      <a:lumOff val="40000"/>
                    </a:srgbClr>
                  </a:gs>
                  <a:gs pos="17000">
                    <a:srgbClr val="67AF3E">
                      <a:lumMod val="60000"/>
                      <a:lumOff val="40000"/>
                    </a:srgbClr>
                  </a:gs>
                  <a:gs pos="100000">
                    <a:srgbClr val="005C00">
                      <a:lumMod val="9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>
                <a:reflection endPos="0" dist="50800" dir="5400000" sy="-100000" algn="bl" rotWithShape="0"/>
                <a:softEdge rad="25400"/>
              </a:effectLst>
              <a:scene3d>
                <a:camera prst="orthographicFront">
                  <a:rot lat="0" lon="21599974" rev="0"/>
                </a:camera>
                <a:lightRig rig="threePt" dir="t">
                  <a:rot lat="0" lon="0" rev="0"/>
                </a:lightRig>
              </a:scene3d>
              <a:sp3d prstMaterial="dkEdge"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20" name="Picture 3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91823" y="1862831"/>
                <a:ext cx="745559" cy="637449"/>
              </a:xfrm>
              <a:prstGeom prst="rect">
                <a:avLst/>
              </a:prstGeom>
              <a:ln>
                <a:noFill/>
              </a:ln>
              <a:effectLst>
                <a:softEdge rad="508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1" name="10 CuadroTexto"/>
              <p:cNvSpPr txBox="1"/>
              <p:nvPr/>
            </p:nvSpPr>
            <p:spPr>
              <a:xfrm>
                <a:off x="3690466" y="2524957"/>
                <a:ext cx="886635" cy="426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A70532"/>
                    </a:solidFill>
                    <a:effectLst/>
                    <a:uLnTx/>
                    <a:uFillTx/>
                    <a:latin typeface="Arial" charset="0"/>
                  </a:rPr>
                  <a:t>INDUSTRIAL AND SOCIAL AWARENESS</a:t>
                </a:r>
              </a:p>
            </p:txBody>
          </p:sp>
          <p:sp>
            <p:nvSpPr>
              <p:cNvPr id="122" name="118 Flecha a la derecha con bandas"/>
              <p:cNvSpPr/>
              <p:nvPr/>
            </p:nvSpPr>
            <p:spPr>
              <a:xfrm rot="20825695">
                <a:off x="3354108" y="2675790"/>
                <a:ext cx="132211" cy="168799"/>
              </a:xfrm>
              <a:prstGeom prst="stripedRightArrow">
                <a:avLst>
                  <a:gd name="adj1" fmla="val 33667"/>
                  <a:gd name="adj2" fmla="val 38073"/>
                </a:avLst>
              </a:prstGeom>
              <a:solidFill>
                <a:srgbClr val="00800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119 Flecha a la derecha con bandas"/>
              <p:cNvSpPr/>
              <p:nvPr/>
            </p:nvSpPr>
            <p:spPr>
              <a:xfrm rot="12736992">
                <a:off x="4663640" y="2782714"/>
                <a:ext cx="132211" cy="168799"/>
              </a:xfrm>
              <a:prstGeom prst="stripedRightArrow">
                <a:avLst>
                  <a:gd name="adj1" fmla="val 33667"/>
                  <a:gd name="adj2" fmla="val 38073"/>
                </a:avLst>
              </a:prstGeom>
              <a:solidFill>
                <a:srgbClr val="00800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120 Flecha a la derecha con bandas"/>
              <p:cNvSpPr/>
              <p:nvPr/>
            </p:nvSpPr>
            <p:spPr>
              <a:xfrm rot="14354144">
                <a:off x="4497957" y="3224424"/>
                <a:ext cx="132211" cy="168799"/>
              </a:xfrm>
              <a:prstGeom prst="stripedRightArrow">
                <a:avLst>
                  <a:gd name="adj1" fmla="val 33667"/>
                  <a:gd name="adj2" fmla="val 38073"/>
                </a:avLst>
              </a:prstGeom>
              <a:solidFill>
                <a:srgbClr val="00800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121 Flecha a la derecha con bandas"/>
              <p:cNvSpPr/>
              <p:nvPr/>
            </p:nvSpPr>
            <p:spPr>
              <a:xfrm rot="7037668">
                <a:off x="4437726" y="1875879"/>
                <a:ext cx="132211" cy="168799"/>
              </a:xfrm>
              <a:prstGeom prst="stripedRightArrow">
                <a:avLst>
                  <a:gd name="adj1" fmla="val 33667"/>
                  <a:gd name="adj2" fmla="val 38073"/>
                </a:avLst>
              </a:prstGeom>
              <a:solidFill>
                <a:srgbClr val="00800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0274" y="6112429"/>
              <a:ext cx="1058225" cy="3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104 CuadroTexto"/>
            <p:cNvSpPr txBox="1"/>
            <p:nvPr/>
          </p:nvSpPr>
          <p:spPr>
            <a:xfrm>
              <a:off x="2781024" y="6392297"/>
              <a:ext cx="6935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 b="1">
                  <a:solidFill>
                    <a:schemeClr val="accent2">
                      <a:lumMod val="75000"/>
                    </a:schemeClr>
                  </a:solidFill>
                </a:defRPr>
              </a:lvl1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WP6</a:t>
              </a:r>
            </a:p>
          </p:txBody>
        </p:sp>
        <p:pic>
          <p:nvPicPr>
            <p:cNvPr id="33" name="Picture 2" descr="D:\Users\105024\Downloads\1393231465_506073261_4-Chalet-independiente-de-esquina-en-construccion-o-terminado-Viviendas-Locales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821" r="9543"/>
            <a:stretch/>
          </p:blipFill>
          <p:spPr bwMode="auto">
            <a:xfrm>
              <a:off x="5223519" y="6031000"/>
              <a:ext cx="900421" cy="6735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91 CuadroTexto"/>
            <p:cNvSpPr txBox="1"/>
            <p:nvPr/>
          </p:nvSpPr>
          <p:spPr>
            <a:xfrm>
              <a:off x="7922548" y="6009683"/>
              <a:ext cx="652550" cy="312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 b="1">
                  <a:solidFill>
                    <a:schemeClr val="accent2">
                      <a:lumMod val="75000"/>
                    </a:schemeClr>
                  </a:solidFill>
                </a:defRPr>
              </a:lvl1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WP4</a:t>
              </a:r>
            </a:p>
          </p:txBody>
        </p:sp>
        <p:sp>
          <p:nvSpPr>
            <p:cNvPr id="35" name="92 CuadroTexto"/>
            <p:cNvSpPr txBox="1"/>
            <p:nvPr/>
          </p:nvSpPr>
          <p:spPr>
            <a:xfrm>
              <a:off x="8178074" y="6286579"/>
              <a:ext cx="610789" cy="312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 b="1">
                  <a:solidFill>
                    <a:schemeClr val="accent2">
                      <a:lumMod val="75000"/>
                    </a:schemeClr>
                  </a:solidFill>
                </a:defRPr>
              </a:lvl1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WP5</a:t>
              </a:r>
            </a:p>
          </p:txBody>
        </p:sp>
        <p:sp>
          <p:nvSpPr>
            <p:cNvPr id="36" name="111 CuadroTexto"/>
            <p:cNvSpPr txBox="1"/>
            <p:nvPr/>
          </p:nvSpPr>
          <p:spPr>
            <a:xfrm>
              <a:off x="6808068" y="6032446"/>
              <a:ext cx="1300821" cy="27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DEMONSTRATION</a:t>
              </a:r>
            </a:p>
          </p:txBody>
        </p:sp>
        <p:pic>
          <p:nvPicPr>
            <p:cNvPr id="3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24695">
              <a:off x="2484873" y="1582297"/>
              <a:ext cx="1459552" cy="764097"/>
            </a:xfrm>
            <a:prstGeom prst="rect">
              <a:avLst/>
            </a:prstGeom>
          </p:spPr>
        </p:pic>
        <p:pic>
          <p:nvPicPr>
            <p:cNvPr id="38" name="Picture 61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88" r="10548"/>
            <a:stretch/>
          </p:blipFill>
          <p:spPr bwMode="auto">
            <a:xfrm>
              <a:off x="2121561" y="2698363"/>
              <a:ext cx="539849" cy="729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107 CuadroTexto"/>
            <p:cNvSpPr txBox="1"/>
            <p:nvPr/>
          </p:nvSpPr>
          <p:spPr>
            <a:xfrm>
              <a:off x="8044057" y="2246038"/>
              <a:ext cx="907019" cy="6121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SUPPLY CHAIN TRACKING</a:t>
              </a:r>
            </a:p>
          </p:txBody>
        </p:sp>
        <p:grpSp>
          <p:nvGrpSpPr>
            <p:cNvPr id="40" name="Group 85"/>
            <p:cNvGrpSpPr/>
            <p:nvPr/>
          </p:nvGrpSpPr>
          <p:grpSpPr>
            <a:xfrm>
              <a:off x="5532658" y="2161604"/>
              <a:ext cx="2646165" cy="665260"/>
              <a:chOff x="5291308" y="2285126"/>
              <a:chExt cx="2646165" cy="665260"/>
            </a:xfrm>
          </p:grpSpPr>
          <p:sp>
            <p:nvSpPr>
              <p:cNvPr id="108" name="22 Rectángulo redondeado"/>
              <p:cNvSpPr/>
              <p:nvPr/>
            </p:nvSpPr>
            <p:spPr>
              <a:xfrm>
                <a:off x="5326721" y="2328386"/>
                <a:ext cx="2535956" cy="622000"/>
              </a:xfrm>
              <a:prstGeom prst="roundRect">
                <a:avLst/>
              </a:prstGeom>
              <a:solidFill>
                <a:srgbClr val="FFFFFF"/>
              </a:solidFill>
              <a:ln w="12700" cap="flat" cmpd="sng" algn="ctr">
                <a:solidFill>
                  <a:srgbClr val="005C00"/>
                </a:solidFill>
                <a:prstDash val="sysDot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09" name="Picture 9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397" r="5130"/>
              <a:stretch/>
            </p:blipFill>
            <p:spPr bwMode="auto">
              <a:xfrm>
                <a:off x="6394813" y="2577510"/>
                <a:ext cx="435561" cy="327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0" name="Picture 14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48" r="18510"/>
              <a:stretch/>
            </p:blipFill>
            <p:spPr bwMode="auto">
              <a:xfrm>
                <a:off x="5879603" y="2577510"/>
                <a:ext cx="430516" cy="327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1" name="Picture 21"/>
              <p:cNvPicPr>
                <a:picLocks noChangeAspect="1" noChangeArrowheads="1"/>
              </p:cNvPicPr>
              <p:nvPr/>
            </p:nvPicPr>
            <p:blipFill rotWithShape="1"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4762" r="2241"/>
              <a:stretch/>
            </p:blipFill>
            <p:spPr bwMode="auto">
              <a:xfrm>
                <a:off x="7387814" y="2577510"/>
                <a:ext cx="430515" cy="327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" name="Picture 34"/>
              <p:cNvPicPr>
                <a:picLocks noChangeAspect="1" noChangeArrowheads="1"/>
              </p:cNvPicPr>
              <p:nvPr/>
            </p:nvPicPr>
            <p:blipFill rotWithShape="1">
              <a:blip r:embed="rId13" cstate="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harpenSoften amount="50000"/>
                        </a14:imgEffect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1246" b="3610"/>
              <a:stretch/>
            </p:blipFill>
            <p:spPr bwMode="auto">
              <a:xfrm>
                <a:off x="6889908" y="2577510"/>
                <a:ext cx="435247" cy="327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" name="Picture 35" descr="T:\Proyectos\Zamudio\Vol01\001703\WP5\CS1\fotos\2012 05 10 Machaqueo y cribado\Cribado\rechazo de la criba\PICT0118.JPG"/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985" t="52007" r="20772"/>
              <a:stretch/>
            </p:blipFill>
            <p:spPr bwMode="auto">
              <a:xfrm>
                <a:off x="5424549" y="2577510"/>
                <a:ext cx="429265" cy="3270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4" name="165 CuadroTexto"/>
              <p:cNvSpPr txBox="1"/>
              <p:nvPr/>
            </p:nvSpPr>
            <p:spPr>
              <a:xfrm>
                <a:off x="5291308" y="2285126"/>
                <a:ext cx="690806" cy="29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STONY FRACTION</a:t>
                </a:r>
              </a:p>
            </p:txBody>
          </p:sp>
          <p:sp>
            <p:nvSpPr>
              <p:cNvPr id="115" name="167 CuadroTexto"/>
              <p:cNvSpPr txBox="1"/>
              <p:nvPr/>
            </p:nvSpPr>
            <p:spPr>
              <a:xfrm>
                <a:off x="5811001" y="2377855"/>
                <a:ext cx="56781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GYPSUM</a:t>
                </a:r>
              </a:p>
            </p:txBody>
          </p:sp>
          <p:sp>
            <p:nvSpPr>
              <p:cNvPr id="116" name="168 CuadroTexto"/>
              <p:cNvSpPr txBox="1"/>
              <p:nvPr/>
            </p:nvSpPr>
            <p:spPr>
              <a:xfrm>
                <a:off x="6378818" y="2377855"/>
                <a:ext cx="56183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WOOD</a:t>
                </a:r>
              </a:p>
            </p:txBody>
          </p:sp>
          <p:sp>
            <p:nvSpPr>
              <p:cNvPr id="117" name="169 CuadroTexto"/>
              <p:cNvSpPr txBox="1"/>
              <p:nvPr/>
            </p:nvSpPr>
            <p:spPr>
              <a:xfrm>
                <a:off x="6769199" y="2329124"/>
                <a:ext cx="718579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MINERAL WOOL</a:t>
                </a:r>
              </a:p>
            </p:txBody>
          </p:sp>
          <p:sp>
            <p:nvSpPr>
              <p:cNvPr id="118" name="170 CuadroTexto"/>
              <p:cNvSpPr txBox="1"/>
              <p:nvPr/>
            </p:nvSpPr>
            <p:spPr>
              <a:xfrm>
                <a:off x="7375636" y="2377855"/>
                <a:ext cx="56183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GLASS</a:t>
                </a:r>
              </a:p>
            </p:txBody>
          </p:sp>
        </p:grpSp>
        <p:sp>
          <p:nvSpPr>
            <p:cNvPr id="41" name="90 CuadroTexto"/>
            <p:cNvSpPr txBox="1"/>
            <p:nvPr/>
          </p:nvSpPr>
          <p:spPr>
            <a:xfrm>
              <a:off x="8157835" y="3121047"/>
              <a:ext cx="69350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100" b="1">
                  <a:solidFill>
                    <a:schemeClr val="accent2">
                      <a:lumMod val="75000"/>
                    </a:schemeClr>
                  </a:solidFill>
                </a:defRPr>
              </a:lvl1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34A3DC">
                      <a:lumMod val="75000"/>
                    </a:srgbClr>
                  </a:solidFill>
                  <a:effectLst/>
                  <a:uLnTx/>
                  <a:uFillTx/>
                  <a:latin typeface="Arial" charset="0"/>
                </a:rPr>
                <a:t>WP3</a:t>
              </a:r>
            </a:p>
          </p:txBody>
        </p:sp>
        <p:grpSp>
          <p:nvGrpSpPr>
            <p:cNvPr id="42" name="Group 105"/>
            <p:cNvGrpSpPr/>
            <p:nvPr/>
          </p:nvGrpSpPr>
          <p:grpSpPr>
            <a:xfrm>
              <a:off x="4957366" y="2924944"/>
              <a:ext cx="3143016" cy="622000"/>
              <a:chOff x="5076056" y="2924944"/>
              <a:chExt cx="3143016" cy="622000"/>
            </a:xfrm>
          </p:grpSpPr>
          <p:sp>
            <p:nvSpPr>
              <p:cNvPr id="102" name="22 Rectángulo redondeado"/>
              <p:cNvSpPr/>
              <p:nvPr/>
            </p:nvSpPr>
            <p:spPr>
              <a:xfrm>
                <a:off x="5076056" y="2924944"/>
                <a:ext cx="3143016" cy="622000"/>
              </a:xfrm>
              <a:prstGeom prst="roundRect">
                <a:avLst/>
              </a:prstGeom>
              <a:solidFill>
                <a:srgbClr val="FFFFFF"/>
              </a:solidFill>
              <a:ln w="12700" cap="flat" cmpd="sng" algn="ctr">
                <a:solidFill>
                  <a:srgbClr val="005C00"/>
                </a:solidFill>
                <a:prstDash val="sysDot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03" name="Picture 5" descr="T:\Proyectos\Zamudio\Vol01\038951_HISER\Doc_Oferta-Propuesta\PROPOSAL\1 EXCELLENCE\1.3 Concept and approach\Illustrations\STEINERT_UniSort_2.jpg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97065" y="3055943"/>
                <a:ext cx="700015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" name="Picture 38"/>
              <p:cNvPicPr>
                <a:picLocks noChangeAspect="1" noChangeArrowheads="1"/>
              </p:cNvPicPr>
              <p:nvPr/>
            </p:nvPicPr>
            <p:blipFill rotWithShape="1"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414" b="12272"/>
              <a:stretch/>
            </p:blipFill>
            <p:spPr bwMode="auto">
              <a:xfrm>
                <a:off x="7647258" y="3043946"/>
                <a:ext cx="558997" cy="3839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5" name="Picture 8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99106" y="3073943"/>
                <a:ext cx="432000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Picture 11"/>
              <p:cNvPicPr>
                <a:picLocks noChangeAspect="1" noChangeArrowheads="1"/>
              </p:cNvPicPr>
              <p:nvPr/>
            </p:nvPicPr>
            <p:blipFill rotWithShape="1"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724" t="585" r="5712" b="938"/>
              <a:stretch/>
            </p:blipFill>
            <p:spPr bwMode="auto">
              <a:xfrm>
                <a:off x="7096741" y="3074900"/>
                <a:ext cx="542825" cy="322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Picture 6" descr="T:\Proyectos\Zamudio\Vol01\038951_HISER\Doc_Oferta-Propuesta\PROPOSAL\1 EXCELLENCE\1.3 Concept and approach\Illustrations\Pictures_SELFRAG_JPEG_2.jpg"/>
              <p:cNvPicPr>
                <a:picLocks noChangeAspect="1" noChangeArrowheads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5880" t="39270" r="6805" b="48982"/>
              <a:stretch/>
            </p:blipFill>
            <p:spPr bwMode="auto">
              <a:xfrm>
                <a:off x="5153584" y="3073943"/>
                <a:ext cx="636700" cy="32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3" name="115 CuadroTexto"/>
            <p:cNvSpPr txBox="1"/>
            <p:nvPr/>
          </p:nvSpPr>
          <p:spPr>
            <a:xfrm>
              <a:off x="5297661" y="2149552"/>
              <a:ext cx="307777" cy="70338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70532"/>
                  </a:solidFill>
                  <a:effectLst/>
                  <a:uLnTx/>
                  <a:uFillTx/>
                  <a:latin typeface="Arial" charset="0"/>
                </a:rPr>
                <a:t>WASTE</a:t>
              </a:r>
            </a:p>
          </p:txBody>
        </p:sp>
        <p:sp>
          <p:nvSpPr>
            <p:cNvPr id="44" name="101 Flecha circular"/>
            <p:cNvSpPr/>
            <p:nvPr/>
          </p:nvSpPr>
          <p:spPr>
            <a:xfrm rot="3396238">
              <a:off x="5216418" y="2639624"/>
              <a:ext cx="580173" cy="477340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101 Flecha circular"/>
            <p:cNvSpPr/>
            <p:nvPr/>
          </p:nvSpPr>
          <p:spPr>
            <a:xfrm rot="3396238">
              <a:off x="5779374" y="2645451"/>
              <a:ext cx="580173" cy="477340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101 Flecha circular"/>
            <p:cNvSpPr/>
            <p:nvPr/>
          </p:nvSpPr>
          <p:spPr>
            <a:xfrm rot="3396238">
              <a:off x="6322356" y="2656885"/>
              <a:ext cx="580173" cy="477340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101 Flecha circular"/>
            <p:cNvSpPr/>
            <p:nvPr/>
          </p:nvSpPr>
          <p:spPr>
            <a:xfrm rot="3396238">
              <a:off x="6858798" y="2656884"/>
              <a:ext cx="580173" cy="477340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101 Flecha circular"/>
            <p:cNvSpPr/>
            <p:nvPr/>
          </p:nvSpPr>
          <p:spPr>
            <a:xfrm rot="3396238">
              <a:off x="7410661" y="2667119"/>
              <a:ext cx="580173" cy="477340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49" name="2 Conector recto de flecha"/>
            <p:cNvCxnSpPr/>
            <p:nvPr/>
          </p:nvCxnSpPr>
          <p:spPr>
            <a:xfrm>
              <a:off x="5451549" y="4394259"/>
              <a:ext cx="338087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lgDashDot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0" name="4 Conector recto de flecha"/>
            <p:cNvCxnSpPr/>
            <p:nvPr/>
          </p:nvCxnSpPr>
          <p:spPr>
            <a:xfrm flipH="1">
              <a:off x="4669334" y="4394259"/>
              <a:ext cx="213060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1" name="8 Conector recto de flecha"/>
            <p:cNvCxnSpPr/>
            <p:nvPr/>
          </p:nvCxnSpPr>
          <p:spPr>
            <a:xfrm>
              <a:off x="5052575" y="4394259"/>
              <a:ext cx="190941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2" name="136 Conector recto de flecha"/>
            <p:cNvCxnSpPr>
              <a:endCxn id="69" idx="0"/>
            </p:cNvCxnSpPr>
            <p:nvPr/>
          </p:nvCxnSpPr>
          <p:spPr>
            <a:xfrm>
              <a:off x="6168317" y="4394259"/>
              <a:ext cx="108576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lg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3" name="137 Conector recto de flecha"/>
            <p:cNvCxnSpPr/>
            <p:nvPr/>
          </p:nvCxnSpPr>
          <p:spPr>
            <a:xfrm>
              <a:off x="6636163" y="4394259"/>
              <a:ext cx="374386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4" name="141 Conector recto de flecha"/>
            <p:cNvCxnSpPr/>
            <p:nvPr/>
          </p:nvCxnSpPr>
          <p:spPr>
            <a:xfrm flipH="1">
              <a:off x="5451549" y="4394259"/>
              <a:ext cx="617912" cy="346562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5" name="64 Conector recto de flecha"/>
            <p:cNvCxnSpPr/>
            <p:nvPr/>
          </p:nvCxnSpPr>
          <p:spPr>
            <a:xfrm flipH="1">
              <a:off x="6413189" y="4394259"/>
              <a:ext cx="138281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lg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6" name="67 Conector recto de flecha"/>
            <p:cNvCxnSpPr/>
            <p:nvPr/>
          </p:nvCxnSpPr>
          <p:spPr>
            <a:xfrm flipH="1">
              <a:off x="6595300" y="4394259"/>
              <a:ext cx="369885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lg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7" name="68 Conector recto de flecha"/>
            <p:cNvCxnSpPr>
              <a:stCxn id="89" idx="2"/>
            </p:cNvCxnSpPr>
            <p:nvPr/>
          </p:nvCxnSpPr>
          <p:spPr>
            <a:xfrm flipH="1">
              <a:off x="5314600" y="4374383"/>
              <a:ext cx="19293" cy="401275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ash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8" name="69 Conector recto de flecha"/>
            <p:cNvCxnSpPr>
              <a:stCxn id="91" idx="2"/>
            </p:cNvCxnSpPr>
            <p:nvPr/>
          </p:nvCxnSpPr>
          <p:spPr>
            <a:xfrm>
              <a:off x="5749133" y="4361804"/>
              <a:ext cx="149841" cy="413854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lgDashDot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59" name="73 Conector recto de flecha"/>
            <p:cNvCxnSpPr/>
            <p:nvPr/>
          </p:nvCxnSpPr>
          <p:spPr>
            <a:xfrm flipH="1">
              <a:off x="7241762" y="4394259"/>
              <a:ext cx="210558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60" name="74 Conector recto de flecha"/>
            <p:cNvCxnSpPr/>
            <p:nvPr/>
          </p:nvCxnSpPr>
          <p:spPr>
            <a:xfrm flipH="1">
              <a:off x="7752199" y="4394259"/>
              <a:ext cx="86347" cy="381399"/>
            </a:xfrm>
            <a:prstGeom prst="straightConnector1">
              <a:avLst/>
            </a:prstGeom>
            <a:noFill/>
            <a:ln w="12700" cap="flat" cmpd="sng" algn="ctr">
              <a:solidFill>
                <a:srgbClr val="008000"/>
              </a:solidFill>
              <a:prstDash val="dash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61" name="108 CuadroTexto"/>
            <p:cNvSpPr txBox="1"/>
            <p:nvPr/>
          </p:nvSpPr>
          <p:spPr>
            <a:xfrm>
              <a:off x="8074169" y="3822015"/>
              <a:ext cx="1540638" cy="6121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AUTOMATED QUALITY ASSESSMENT</a:t>
              </a:r>
            </a:p>
          </p:txBody>
        </p:sp>
        <p:sp>
          <p:nvSpPr>
            <p:cNvPr id="62" name="109 CuadroTexto"/>
            <p:cNvSpPr txBox="1"/>
            <p:nvPr/>
          </p:nvSpPr>
          <p:spPr>
            <a:xfrm>
              <a:off x="7746611" y="4479221"/>
              <a:ext cx="1898053" cy="278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HIGH-PURITY MATERIALS</a:t>
              </a:r>
            </a:p>
          </p:txBody>
        </p:sp>
        <p:grpSp>
          <p:nvGrpSpPr>
            <p:cNvPr id="63" name="Group 155"/>
            <p:cNvGrpSpPr/>
            <p:nvPr/>
          </p:nvGrpSpPr>
          <p:grpSpPr>
            <a:xfrm>
              <a:off x="4381302" y="3672624"/>
              <a:ext cx="3776532" cy="867017"/>
              <a:chOff x="4499992" y="3672624"/>
              <a:chExt cx="3776532" cy="867017"/>
            </a:xfrm>
          </p:grpSpPr>
          <p:sp>
            <p:nvSpPr>
              <p:cNvPr id="85" name="94 Rectángulo redondeado"/>
              <p:cNvSpPr/>
              <p:nvPr/>
            </p:nvSpPr>
            <p:spPr>
              <a:xfrm>
                <a:off x="4860864" y="3861049"/>
                <a:ext cx="3384564" cy="533210"/>
              </a:xfrm>
              <a:prstGeom prst="roundRect">
                <a:avLst/>
              </a:prstGeom>
              <a:solidFill>
                <a:srgbClr val="FFFFFF"/>
              </a:solidFill>
              <a:ln w="12700" cap="flat" cmpd="sng" algn="ctr">
                <a:solidFill>
                  <a:srgbClr val="005C00"/>
                </a:solidFill>
                <a:prstDash val="sysDot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6" name="Picture 11"/>
              <p:cNvPicPr>
                <a:picLocks noChangeAspect="1" noChangeArrowheads="1"/>
              </p:cNvPicPr>
              <p:nvPr/>
            </p:nvPicPr>
            <p:blipFill rotWithShape="1"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160"/>
              <a:stretch/>
            </p:blipFill>
            <p:spPr bwMode="auto">
              <a:xfrm>
                <a:off x="6977253" y="4122795"/>
                <a:ext cx="335834" cy="25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7" name="Picture 36"/>
              <p:cNvPicPr>
                <a:picLocks noChangeAspect="1" noChangeArrowheads="1"/>
              </p:cNvPicPr>
              <p:nvPr/>
            </p:nvPicPr>
            <p:blipFill rotWithShape="1"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709" r="18527"/>
              <a:stretch/>
            </p:blipFill>
            <p:spPr bwMode="auto">
              <a:xfrm>
                <a:off x="7364641" y="4122795"/>
                <a:ext cx="451135" cy="25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8" name="Picture 39" descr="T:\Proyectos\Zamudio\Vol01\001703\WP5\CS1\fotos\2012 05 10 Machaqueo y cribado\Cribado\6-20 Mixto\PICT0083.JPG"/>
              <p:cNvPicPr>
                <a:picLocks noChangeAspect="1" noChangeArrowheads="1"/>
              </p:cNvPicPr>
              <p:nvPr/>
            </p:nvPicPr>
            <p:blipFill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665" t="38071" r="19233"/>
              <a:stretch/>
            </p:blipFill>
            <p:spPr bwMode="auto">
              <a:xfrm>
                <a:off x="4930103" y="4122589"/>
                <a:ext cx="336943" cy="252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9" name="Picture 40"/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85114" y="4122795"/>
                <a:ext cx="334937" cy="2515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0" name="Picture 42"/>
              <p:cNvPicPr>
                <a:picLocks noChangeAspect="1" noChangeArrowheads="1"/>
              </p:cNvPicPr>
              <p:nvPr/>
            </p:nvPicPr>
            <p:blipFill rotWithShape="1"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188" t="24644" r="12924"/>
              <a:stretch/>
            </p:blipFill>
            <p:spPr bwMode="auto">
              <a:xfrm>
                <a:off x="6118811" y="4122795"/>
                <a:ext cx="336392" cy="25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" name="Picture 52"/>
              <p:cNvPicPr>
                <a:picLocks noChangeAspect="1" noChangeArrowheads="1"/>
              </p:cNvPicPr>
              <p:nvPr/>
            </p:nvPicPr>
            <p:blipFill rotWithShape="1">
              <a:blip r:embed="rId26" cstate="print">
                <a:extLst>
                  <a:ext uri="{BEBA8EAE-BF5A-486C-A8C5-ECC9F3942E4B}">
                    <a14:imgProps xmlns:a14="http://schemas.microsoft.com/office/drawing/2010/main">
                      <a14:imgLayer r:embed="rId27">
                        <a14:imgEffect>
                          <a14:brightnessContrast bright="2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808" t="7656" r="8177" b="26610"/>
              <a:stretch/>
            </p:blipFill>
            <p:spPr bwMode="auto">
              <a:xfrm>
                <a:off x="5653022" y="4135375"/>
                <a:ext cx="429602" cy="2264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" name="Picture 55"/>
              <p:cNvPicPr>
                <a:picLocks noChangeAspect="1" noChangeArrowheads="1"/>
              </p:cNvPicPr>
              <p:nvPr/>
            </p:nvPicPr>
            <p:blipFill rotWithShape="1">
              <a:blip r:embed="rId28" cstate="print">
                <a:extLst>
                  <a:ext uri="{BEBA8EAE-BF5A-486C-A8C5-ECC9F3942E4B}">
                    <a14:imgProps xmlns:a14="http://schemas.microsoft.com/office/drawing/2010/main">
                      <a14:imgLayer r:embed="rId29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238"/>
              <a:stretch/>
            </p:blipFill>
            <p:spPr bwMode="auto">
              <a:xfrm>
                <a:off x="6544705" y="4122795"/>
                <a:ext cx="338568" cy="25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 rotWithShape="1">
              <a:blip r:embed="rId30" cstate="print"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brightnessContrast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686" b="35141"/>
              <a:stretch/>
            </p:blipFill>
            <p:spPr bwMode="auto">
              <a:xfrm>
                <a:off x="7856570" y="4122589"/>
                <a:ext cx="341714" cy="25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114 CuadroTexto"/>
              <p:cNvSpPr txBox="1"/>
              <p:nvPr/>
            </p:nvSpPr>
            <p:spPr>
              <a:xfrm>
                <a:off x="4499992" y="3672624"/>
                <a:ext cx="461150" cy="867017"/>
              </a:xfrm>
              <a:prstGeom prst="rect">
                <a:avLst/>
              </a:prstGeom>
              <a:noFill/>
            </p:spPr>
            <p:txBody>
              <a:bodyPr vert="vert270"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A70532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RAW MATERIALS</a:t>
                </a:r>
              </a:p>
            </p:txBody>
          </p:sp>
          <p:sp>
            <p:nvSpPr>
              <p:cNvPr id="95" name="133 CuadroTexto"/>
              <p:cNvSpPr txBox="1"/>
              <p:nvPr/>
            </p:nvSpPr>
            <p:spPr>
              <a:xfrm>
                <a:off x="4887150" y="3917473"/>
                <a:ext cx="7782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AGGREGATES</a:t>
                </a:r>
              </a:p>
            </p:txBody>
          </p:sp>
          <p:sp>
            <p:nvSpPr>
              <p:cNvPr id="96" name="134 CuadroTexto"/>
              <p:cNvSpPr txBox="1"/>
              <p:nvPr/>
            </p:nvSpPr>
            <p:spPr>
              <a:xfrm>
                <a:off x="5631055" y="3917473"/>
                <a:ext cx="498834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METAL</a:t>
                </a:r>
              </a:p>
            </p:txBody>
          </p:sp>
          <p:sp>
            <p:nvSpPr>
              <p:cNvPr id="97" name="135 CuadroTexto"/>
              <p:cNvSpPr txBox="1"/>
              <p:nvPr/>
            </p:nvSpPr>
            <p:spPr>
              <a:xfrm>
                <a:off x="6003854" y="3917473"/>
                <a:ext cx="56781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GYPSUM</a:t>
                </a:r>
              </a:p>
            </p:txBody>
          </p:sp>
          <p:sp>
            <p:nvSpPr>
              <p:cNvPr id="98" name="138 CuadroTexto"/>
              <p:cNvSpPr txBox="1"/>
              <p:nvPr/>
            </p:nvSpPr>
            <p:spPr>
              <a:xfrm>
                <a:off x="6401945" y="3920944"/>
                <a:ext cx="757039" cy="2225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CARDBOARD</a:t>
                </a:r>
              </a:p>
            </p:txBody>
          </p:sp>
          <p:sp>
            <p:nvSpPr>
              <p:cNvPr id="99" name="139 CuadroTexto"/>
              <p:cNvSpPr txBox="1"/>
              <p:nvPr/>
            </p:nvSpPr>
            <p:spPr>
              <a:xfrm>
                <a:off x="6940051" y="3861048"/>
                <a:ext cx="588437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WOOD FIBERS</a:t>
                </a:r>
              </a:p>
            </p:txBody>
          </p:sp>
          <p:sp>
            <p:nvSpPr>
              <p:cNvPr id="100" name="140 CuadroTexto"/>
              <p:cNvSpPr txBox="1"/>
              <p:nvPr/>
            </p:nvSpPr>
            <p:spPr>
              <a:xfrm>
                <a:off x="7332875" y="3861048"/>
                <a:ext cx="508331" cy="2975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FILLER/</a:t>
                </a:r>
              </a:p>
              <a:p>
                <a:pPr marL="0" marR="0" lvl="0" indent="0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FIBERS</a:t>
                </a:r>
              </a:p>
            </p:txBody>
          </p:sp>
          <p:sp>
            <p:nvSpPr>
              <p:cNvPr id="101" name="142 CuadroTexto"/>
              <p:cNvSpPr txBox="1"/>
              <p:nvPr/>
            </p:nvSpPr>
            <p:spPr>
              <a:xfrm>
                <a:off x="7805951" y="3916413"/>
                <a:ext cx="470573" cy="23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ts val="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231F20"/>
                    </a:solidFill>
                    <a:effectLst/>
                    <a:uLnTx/>
                    <a:uFillTx/>
                    <a:latin typeface="Arial" charset="0"/>
                  </a:rPr>
                  <a:t>SILICA</a:t>
                </a:r>
              </a:p>
            </p:txBody>
          </p:sp>
        </p:grpSp>
        <p:sp>
          <p:nvSpPr>
            <p:cNvPr id="64" name="101 Flecha circular"/>
            <p:cNvSpPr/>
            <p:nvPr/>
          </p:nvSpPr>
          <p:spPr>
            <a:xfrm rot="4236885">
              <a:off x="4578217" y="3132869"/>
              <a:ext cx="997838" cy="819234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101 Flecha circular"/>
            <p:cNvSpPr/>
            <p:nvPr/>
          </p:nvSpPr>
          <p:spPr>
            <a:xfrm rot="4236885">
              <a:off x="5400055" y="3141765"/>
              <a:ext cx="997838" cy="819234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101 Flecha circular"/>
            <p:cNvSpPr/>
            <p:nvPr/>
          </p:nvSpPr>
          <p:spPr>
            <a:xfrm rot="4236885">
              <a:off x="5914270" y="3141765"/>
              <a:ext cx="997838" cy="819234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101 Flecha circular"/>
            <p:cNvSpPr/>
            <p:nvPr/>
          </p:nvSpPr>
          <p:spPr>
            <a:xfrm rot="4236885">
              <a:off x="6515590" y="3155513"/>
              <a:ext cx="997838" cy="819234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101 Flecha circular"/>
            <p:cNvSpPr/>
            <p:nvPr/>
          </p:nvSpPr>
          <p:spPr>
            <a:xfrm rot="4236885">
              <a:off x="7074803" y="3155514"/>
              <a:ext cx="997838" cy="819234"/>
            </a:xfrm>
            <a:prstGeom prst="circularArrow">
              <a:avLst>
                <a:gd name="adj1" fmla="val 1439"/>
                <a:gd name="adj2" fmla="val 1093306"/>
                <a:gd name="adj3" fmla="val 19806527"/>
                <a:gd name="adj4" fmla="val 16192699"/>
                <a:gd name="adj5" fmla="val 9719"/>
              </a:avLst>
            </a:prstGeom>
            <a:solidFill>
              <a:srgbClr val="008000"/>
            </a:solidFill>
            <a:ln w="19050" cap="flat" cmpd="sng" algn="ctr">
              <a:solidFill>
                <a:srgbClr val="008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95 Rectángulo redondeado"/>
            <p:cNvSpPr/>
            <p:nvPr/>
          </p:nvSpPr>
          <p:spPr>
            <a:xfrm>
              <a:off x="4423390" y="4775658"/>
              <a:ext cx="3707005" cy="885590"/>
            </a:xfrm>
            <a:prstGeom prst="roundRect">
              <a:avLst/>
            </a:prstGeom>
            <a:solidFill>
              <a:srgbClr val="FFFFFF"/>
            </a:solidFill>
            <a:ln w="12700" cap="flat" cmpd="sng" algn="ctr">
              <a:solidFill>
                <a:srgbClr val="005C00"/>
              </a:solidFill>
              <a:prstDash val="sysDot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70" name="Picture 7"/>
            <p:cNvPicPr>
              <a:picLocks noChangeAspect="1" noChangeArrowheads="1"/>
            </p:cNvPicPr>
            <p:nvPr/>
          </p:nvPicPr>
          <p:blipFill rotWithShape="1">
            <a:blip r:embed="rId32" cstate="print"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6" t="15819" r="7616" b="15179"/>
            <a:stretch/>
          </p:blipFill>
          <p:spPr bwMode="auto">
            <a:xfrm>
              <a:off x="5621991" y="4840491"/>
              <a:ext cx="593392" cy="465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44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1653" y="4802121"/>
              <a:ext cx="542516" cy="542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44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987" y="4802121"/>
              <a:ext cx="542516" cy="5425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45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7599" y="4856372"/>
              <a:ext cx="586900" cy="434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46"/>
            <p:cNvPicPr>
              <a:picLocks noChangeAspect="1" noChangeArrowheads="1"/>
            </p:cNvPicPr>
            <p:nvPr/>
          </p:nvPicPr>
          <p:blipFill rotWithShape="1"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082" r="42149"/>
            <a:stretch/>
          </p:blipFill>
          <p:spPr bwMode="auto">
            <a:xfrm>
              <a:off x="6231953" y="4903035"/>
              <a:ext cx="597621" cy="470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50"/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7980" y="4856372"/>
              <a:ext cx="681185" cy="434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" name="2048 CuadroTexto"/>
            <p:cNvSpPr txBox="1"/>
            <p:nvPr/>
          </p:nvSpPr>
          <p:spPr>
            <a:xfrm>
              <a:off x="4467598" y="5373215"/>
              <a:ext cx="536727" cy="222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BRICKS</a:t>
              </a:r>
            </a:p>
          </p:txBody>
        </p:sp>
        <p:sp>
          <p:nvSpPr>
            <p:cNvPr id="77" name="155 CuadroTexto"/>
            <p:cNvSpPr txBox="1"/>
            <p:nvPr/>
          </p:nvSpPr>
          <p:spPr>
            <a:xfrm>
              <a:off x="5004327" y="5291916"/>
              <a:ext cx="6731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LOW EMBODIED CEMENT</a:t>
              </a:r>
            </a:p>
          </p:txBody>
        </p:sp>
        <p:sp>
          <p:nvSpPr>
            <p:cNvPr id="78" name="156 CuadroTexto"/>
            <p:cNvSpPr txBox="1"/>
            <p:nvPr/>
          </p:nvSpPr>
          <p:spPr>
            <a:xfrm>
              <a:off x="5616820" y="5384249"/>
              <a:ext cx="708698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CONCRETE</a:t>
              </a:r>
            </a:p>
          </p:txBody>
        </p:sp>
        <p:sp>
          <p:nvSpPr>
            <p:cNvPr id="79" name="157 CuadroTexto"/>
            <p:cNvSpPr txBox="1"/>
            <p:nvPr/>
          </p:nvSpPr>
          <p:spPr>
            <a:xfrm>
              <a:off x="6129916" y="5301208"/>
              <a:ext cx="858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PLASTERBOARD/GYPSUM PRODUCTS</a:t>
              </a:r>
            </a:p>
          </p:txBody>
        </p:sp>
        <p:sp>
          <p:nvSpPr>
            <p:cNvPr id="80" name="158 CuadroTexto"/>
            <p:cNvSpPr txBox="1"/>
            <p:nvPr/>
          </p:nvSpPr>
          <p:spPr>
            <a:xfrm>
              <a:off x="6837980" y="5340647"/>
              <a:ext cx="753563" cy="327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ts val="7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WP COMPOSITES</a:t>
              </a:r>
            </a:p>
          </p:txBody>
        </p:sp>
        <p:sp>
          <p:nvSpPr>
            <p:cNvPr id="81" name="159 CuadroTexto"/>
            <p:cNvSpPr txBox="1"/>
            <p:nvPr/>
          </p:nvSpPr>
          <p:spPr>
            <a:xfrm>
              <a:off x="7505911" y="5402833"/>
              <a:ext cx="581703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31F20"/>
                  </a:solidFill>
                  <a:effectLst/>
                  <a:uLnTx/>
                  <a:uFillTx/>
                  <a:latin typeface="Arial" charset="0"/>
                </a:rPr>
                <a:t> CEMENT</a:t>
              </a:r>
            </a:p>
          </p:txBody>
        </p:sp>
        <p:sp>
          <p:nvSpPr>
            <p:cNvPr id="82" name="110 CuadroTexto"/>
            <p:cNvSpPr txBox="1"/>
            <p:nvPr/>
          </p:nvSpPr>
          <p:spPr>
            <a:xfrm>
              <a:off x="8130395" y="4964537"/>
              <a:ext cx="889407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NEW GREEN BUILDING PRODUCTS</a:t>
              </a:r>
            </a:p>
          </p:txBody>
        </p:sp>
        <p:sp>
          <p:nvSpPr>
            <p:cNvPr id="83" name="113 CuadroTexto"/>
            <p:cNvSpPr txBox="1"/>
            <p:nvPr/>
          </p:nvSpPr>
          <p:spPr>
            <a:xfrm>
              <a:off x="4021262" y="4725144"/>
              <a:ext cx="461150" cy="843771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A70532"/>
                  </a:solidFill>
                  <a:effectLst/>
                  <a:uLnTx/>
                  <a:uFillTx/>
                  <a:latin typeface="Arial" charset="0"/>
                </a:rPr>
                <a:t>BUILDING PRODUCTS</a:t>
              </a:r>
            </a:p>
          </p:txBody>
        </p:sp>
        <p:sp>
          <p:nvSpPr>
            <p:cNvPr id="84" name="96 CuadroTexto"/>
            <p:cNvSpPr txBox="1"/>
            <p:nvPr/>
          </p:nvSpPr>
          <p:spPr>
            <a:xfrm>
              <a:off x="1098840" y="584922"/>
              <a:ext cx="1321648" cy="230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2E56"/>
                  </a:solidFill>
                  <a:effectLst/>
                  <a:uLnTx/>
                  <a:uFillTx/>
                  <a:latin typeface="Arial" charset="0"/>
                </a:rPr>
                <a:t>NOVEL TOOLS</a:t>
              </a:r>
            </a:p>
          </p:txBody>
        </p:sp>
      </p:grpSp>
      <p:sp>
        <p:nvSpPr>
          <p:cNvPr id="135" name="111 CuadroTexto"/>
          <p:cNvSpPr txBox="1"/>
          <p:nvPr/>
        </p:nvSpPr>
        <p:spPr>
          <a:xfrm>
            <a:off x="5954464" y="5863297"/>
            <a:ext cx="15912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0" cap="none" spc="0" normalizeH="0" baseline="0" dirty="0" smtClean="0">
                <a:ln>
                  <a:noFill/>
                </a:ln>
                <a:solidFill>
                  <a:srgbClr val="002E56"/>
                </a:solidFill>
                <a:effectLst/>
                <a:uLnTx/>
                <a:uFillTx/>
                <a:latin typeface="Arial" charset="0"/>
              </a:rPr>
              <a:t>LC and LCC assessment</a:t>
            </a:r>
          </a:p>
        </p:txBody>
      </p:sp>
    </p:spTree>
    <p:extLst>
      <p:ext uri="{BB962C8B-B14F-4D97-AF65-F5344CB8AC3E}">
        <p14:creationId xmlns:p14="http://schemas.microsoft.com/office/powerpoint/2010/main" val="48509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5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iser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544</Words>
  <Application>Microsoft Office PowerPoint</Application>
  <PresentationFormat>Pokaz na ekranie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7</vt:i4>
      </vt:variant>
    </vt:vector>
  </HeadingPairs>
  <TitlesOfParts>
    <vt:vector size="9" baseType="lpstr">
      <vt:lpstr>Motyw pakietu Office</vt:lpstr>
      <vt:lpstr>Projekt niestandardowy</vt:lpstr>
      <vt:lpstr>HISER project  Author.. Date…</vt:lpstr>
      <vt:lpstr>What is HISER?</vt:lpstr>
      <vt:lpstr>Prezentacja programu PowerPoint</vt:lpstr>
      <vt:lpstr>HISER objectives</vt:lpstr>
      <vt:lpstr>HISER objectives</vt:lpstr>
      <vt:lpstr>HISER at first glance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Ela Czerniec</dc:creator>
  <cp:lastModifiedBy>Przemysław Dana</cp:lastModifiedBy>
  <cp:revision>40</cp:revision>
  <dcterms:created xsi:type="dcterms:W3CDTF">2015-04-16T12:57:37Z</dcterms:created>
  <dcterms:modified xsi:type="dcterms:W3CDTF">2015-11-03T11:13:20Z</dcterms:modified>
</cp:coreProperties>
</file>